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29"/>
  </p:notesMasterIdLst>
  <p:sldIdLst>
    <p:sldId id="322" r:id="rId2"/>
    <p:sldId id="256" r:id="rId3"/>
    <p:sldId id="321" r:id="rId4"/>
    <p:sldId id="264" r:id="rId5"/>
    <p:sldId id="365" r:id="rId6"/>
    <p:sldId id="329" r:id="rId7"/>
    <p:sldId id="359" r:id="rId8"/>
    <p:sldId id="331" r:id="rId9"/>
    <p:sldId id="324" r:id="rId10"/>
    <p:sldId id="325" r:id="rId11"/>
    <p:sldId id="330" r:id="rId12"/>
    <p:sldId id="368" r:id="rId13"/>
    <p:sldId id="369" r:id="rId14"/>
    <p:sldId id="370" r:id="rId15"/>
    <p:sldId id="371" r:id="rId16"/>
    <p:sldId id="332" r:id="rId17"/>
    <p:sldId id="373" r:id="rId18"/>
    <p:sldId id="374" r:id="rId19"/>
    <p:sldId id="375" r:id="rId20"/>
    <p:sldId id="333" r:id="rId21"/>
    <p:sldId id="343" r:id="rId22"/>
    <p:sldId id="344" r:id="rId23"/>
    <p:sldId id="361" r:id="rId24"/>
    <p:sldId id="363" r:id="rId25"/>
    <p:sldId id="366" r:id="rId26"/>
    <p:sldId id="367" r:id="rId27"/>
    <p:sldId id="288" r:id="rId28"/>
  </p:sldIdLst>
  <p:sldSz cx="9144000" cy="6858000" type="screen4x3"/>
  <p:notesSz cx="6858000" cy="9926638"/>
  <p:custDataLst>
    <p:tags r:id="rId30"/>
  </p:custDataLst>
  <p:defaultTextStyle>
    <a:defPPr>
      <a:defRPr lang="bg-BG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1pPr>
    <a:lvl2pPr marL="4556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2pPr>
    <a:lvl3pPr marL="9128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3pPr>
    <a:lvl4pPr marL="13700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4pPr>
    <a:lvl5pPr marL="18272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CF0E8"/>
    <a:srgbClr val="99CCFF"/>
    <a:srgbClr val="CCFF66"/>
    <a:srgbClr val="CC99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64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39448812811378"/>
          <c:y val="1.8815014194737713E-2"/>
          <c:w val="0.83103838231624028"/>
          <c:h val="0.9180505574938303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dLbl>
              <c:idx val="0"/>
              <c:layout>
                <c:manualLayout>
                  <c:x val="-6.5053192802310366E-4"/>
                  <c:y val="0.1835482849126617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7 109 593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294-4133-9D4E-5148991814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Sheet1!$B$2:$B$2</c:f>
              <c:numCache>
                <c:formatCode>#,##0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94-4133-9D4E-51489918144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dLbl>
              <c:idx val="0"/>
              <c:layout>
                <c:manualLayout>
                  <c:x val="-8.1504702194357362E-2"/>
                  <c:y val="-9.1954022988505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294-4133-9D4E-5148991814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Sheet1!$B$3:$B$3</c:f>
              <c:numCache>
                <c:formatCode>#,##0</c:formatCode>
                <c:ptCount val="1"/>
                <c:pt idx="0">
                  <c:v>13173858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294-4133-9D4E-51489918144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lumMod val="114000"/>
                  </a:schemeClr>
                </a:gs>
                <a:gs pos="100000">
                  <a:schemeClr val="accent3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dLbl>
              <c:idx val="0"/>
              <c:layout>
                <c:manualLayout>
                  <c:x val="7.5235109717868343E-2"/>
                  <c:y val="-7.7586206896551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294-4133-9D4E-5148991814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Sheet1!$B$4:$B$4</c:f>
              <c:numCache>
                <c:formatCode>#,##0</c:formatCode>
                <c:ptCount val="1"/>
                <c:pt idx="0">
                  <c:v>14692180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294-4133-9D4E-51489918144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4294-4133-9D4E-514899181441}"/>
              </c:ext>
            </c:extLst>
          </c:dPt>
          <c:dLbls>
            <c:dLbl>
              <c:idx val="0"/>
              <c:layout>
                <c:manualLayout>
                  <c:x val="0.10188087774294671"/>
                  <c:y val="-9.1954022988505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294-4133-9D4E-5148991814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Sheet1!$B$5:$B$5</c:f>
              <c:numCache>
                <c:formatCode>#,##0</c:formatCode>
                <c:ptCount val="1"/>
                <c:pt idx="0">
                  <c:v>15768727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294-4133-9D4E-5148991814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1630360"/>
        <c:axId val="231637024"/>
        <c:axId val="232076464"/>
      </c:bar3DChart>
      <c:catAx>
        <c:axId val="231630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31637024"/>
        <c:crosses val="autoZero"/>
        <c:auto val="1"/>
        <c:lblAlgn val="ctr"/>
        <c:lblOffset val="100"/>
        <c:noMultiLvlLbl val="0"/>
      </c:catAx>
      <c:valAx>
        <c:axId val="23163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31630360"/>
        <c:crosses val="autoZero"/>
        <c:crossBetween val="between"/>
      </c:valAx>
      <c:serAx>
        <c:axId val="23207646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31637024"/>
        <c:crosses val="autoZero"/>
      </c:ser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68671858415817144"/>
          <c:y val="0.90196148972757728"/>
          <c:w val="0.20402691424800887"/>
          <c:h val="5.30868437855764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430632630410655"/>
          <c:y val="1.5100671140939614E-2"/>
          <c:w val="0.7758046614872367"/>
          <c:h val="0.894295302013423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FF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5807631033020436E-3"/>
                  <c:y val="0.2631882335462784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7 811 508</a:t>
                    </a:r>
                  </a:p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52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Sheet1!$B$2:$B$2</c:f>
              <c:numCache>
                <c:formatCode>#,##0</c:formatCode>
                <c:ptCount val="1"/>
                <c:pt idx="0">
                  <c:v>7811508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A71-457F-8404-119EEB7E500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FF00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0833591215945703E-3"/>
                  <c:y val="0.2240665081959094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8</a:t>
                    </a:r>
                    <a:r>
                      <a:rPr lang="en-US" baseline="0" dirty="0" smtClean="0">
                        <a:solidFill>
                          <a:schemeClr val="bg1"/>
                        </a:solidFill>
                      </a:rPr>
                      <a:t> 562 767</a:t>
                    </a:r>
                  </a:p>
                  <a:p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A71-457F-8404-119EEB7E50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52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Sheet1!$B$3:$B$3</c:f>
              <c:numCache>
                <c:formatCode>#,##0</c:formatCode>
                <c:ptCount val="1"/>
                <c:pt idx="0">
                  <c:v>8562767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A71-457F-8404-119EEB7E5002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0000FF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3095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A71-457F-8404-119EEB7E5002}"/>
              </c:ext>
            </c:extLst>
          </c:dPt>
          <c:dLbls>
            <c:dLbl>
              <c:idx val="0"/>
              <c:layout>
                <c:manualLayout>
                  <c:x val="-1.3391557496362056E-3"/>
                  <c:y val="0.1270853761204377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r>
                      <a:rPr lang="en-US" baseline="0" dirty="0" smtClean="0"/>
                      <a:t> 074 869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A71-457F-8404-119EEB7E5002}"/>
                </c:ext>
                <c:ext xmlns:c15="http://schemas.microsoft.com/office/drawing/2012/chart" uri="{CE6537A1-D6FC-4f65-9D91-7224C49458BB}">
                  <c15:layout>
                    <c:manualLayout>
                      <c:w val="0.12965065502183407"/>
                      <c:h val="7.452830188679245E-2"/>
                    </c:manualLayout>
                  </c15:layout>
                </c:ext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Sheet1!$B$4:$B$4</c:f>
              <c:numCache>
                <c:formatCode>#,##0</c:formatCode>
                <c:ptCount val="1"/>
                <c:pt idx="0">
                  <c:v>10074869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A71-457F-8404-119EEB7E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26599368"/>
        <c:axId val="426605640"/>
        <c:axId val="0"/>
      </c:bar3DChart>
      <c:catAx>
        <c:axId val="426599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2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2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426605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6605640"/>
        <c:scaling>
          <c:orientation val="minMax"/>
        </c:scaling>
        <c:delete val="0"/>
        <c:axPos val="l"/>
        <c:majorGridlines>
          <c:spPr>
            <a:ln w="32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2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21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426599368"/>
        <c:crosses val="autoZero"/>
        <c:crossBetween val="between"/>
      </c:valAx>
      <c:spPr>
        <a:noFill/>
        <a:ln w="25736">
          <a:noFill/>
        </a:ln>
      </c:spPr>
    </c:plotArea>
    <c:legend>
      <c:legendPos val="r"/>
      <c:layout>
        <c:manualLayout>
          <c:xMode val="edge"/>
          <c:yMode val="edge"/>
          <c:x val="0.85263991564373232"/>
          <c:y val="0.29095429109097209"/>
          <c:w val="0.14292072115439719"/>
          <c:h val="0.28287104442133415"/>
        </c:manualLayout>
      </c:layout>
      <c:overlay val="0"/>
      <c:spPr>
        <a:noFill/>
        <a:ln w="3274">
          <a:solidFill>
            <a:schemeClr val="tx1"/>
          </a:solidFill>
          <a:prstDash val="solid"/>
        </a:ln>
      </c:spPr>
      <c:txPr>
        <a:bodyPr/>
        <a:lstStyle/>
        <a:p>
          <a:pPr>
            <a:defRPr sz="18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2"/>
      <c:rotY val="20"/>
      <c:depthPercent val="100"/>
      <c:rAngAx val="1"/>
    </c:view3D>
    <c:floor>
      <c:thickness val="0"/>
      <c:spPr>
        <a:solidFill>
          <a:srgbClr val="C0C0C0"/>
        </a:solidFill>
        <a:ln w="3175" cap="rnd" cmpd="sng" algn="ctr">
          <a:solidFill>
            <a:schemeClr val="tx1"/>
          </a:solidFill>
          <a:prstDash val="solid"/>
          <a:round/>
        </a:ln>
        <a:effectLst/>
        <a:sp3d contourW="3175">
          <a:contourClr>
            <a:schemeClr val="tx1"/>
          </a:contourClr>
        </a:sp3d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  <a:effectLst/>
        <a:sp3d contourW="12700">
          <a:contourClr>
            <a:schemeClr val="tx1"/>
          </a:contourClr>
        </a:sp3d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  <a:effectLst/>
        <a:sp3d contourW="12700">
          <a:contourClr>
            <a:schemeClr val="tx1"/>
          </a:contourClr>
        </a:sp3d>
      </c:spPr>
    </c:backWall>
    <c:plotArea>
      <c:layout>
        <c:manualLayout>
          <c:layoutTarget val="inner"/>
          <c:xMode val="edge"/>
          <c:yMode val="edge"/>
          <c:x val="0.12430632630410655"/>
          <c:y val="1.5126050420168086E-2"/>
          <c:w val="0.7758046614872367"/>
          <c:h val="0.894117647058823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4913005652124871E-2"/>
                  <c:y val="-2.75325771503833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FF00"/>
                        </a:solidFill>
                      </a:rPr>
                      <a:t>594 100</a:t>
                    </a:r>
                    <a:endParaRPr lang="en-US" dirty="0">
                      <a:solidFill>
                        <a:srgbClr val="FFFF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F2F-4663-9628-F2FD854897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04329553024664E-2"/>
                  <c:y val="-3.736699712593587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FF00"/>
                        </a:solidFill>
                      </a:rPr>
                      <a:t>1 006 105</a:t>
                    </a:r>
                    <a:endParaRPr lang="en-US" dirty="0">
                      <a:solidFill>
                        <a:srgbClr val="FFFF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F2F-4663-9628-F2FD854897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6194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Данъчни приходи</c:v>
                </c:pt>
                <c:pt idx="1">
                  <c:v>Неданъчни приходи</c:v>
                </c:pt>
              </c:strCache>
            </c:strRef>
          </c:cat>
          <c:val>
            <c:numRef>
              <c:f>Sheet1!$B$2:$C$2</c:f>
              <c:numCache>
                <c:formatCode>#,##0</c:formatCode>
                <c:ptCount val="2"/>
                <c:pt idx="0">
                  <c:v>594100</c:v>
                </c:pt>
                <c:pt idx="1">
                  <c:v>1006105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F2F-4663-9628-F2FD854897D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440795532824066E-2"/>
                  <c:y val="-2.78502697394817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693 100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F2F-4663-9628-F2FD854897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2452540996449147E-2"/>
                  <c:y val="-2.987481194732287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1 265 421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F2F-4663-9628-F2FD854897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6194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Данъчни приходи</c:v>
                </c:pt>
                <c:pt idx="1">
                  <c:v>Неданъчни приходи</c:v>
                </c:pt>
              </c:strCache>
            </c:strRef>
          </c:cat>
          <c:val>
            <c:numRef>
              <c:f>Sheet1!$B$3:$C$3</c:f>
              <c:numCache>
                <c:formatCode>#,##0</c:formatCode>
                <c:ptCount val="2"/>
                <c:pt idx="0">
                  <c:v>693100</c:v>
                </c:pt>
                <c:pt idx="1">
                  <c:v>1265421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F2F-4663-9628-F2FD85489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26598584"/>
        <c:axId val="426600936"/>
        <c:axId val="0"/>
      </c:bar3DChart>
      <c:catAx>
        <c:axId val="426598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3274" cap="rnd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521" b="1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426600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6600936"/>
        <c:scaling>
          <c:orientation val="minMax"/>
        </c:scaling>
        <c:delete val="0"/>
        <c:axPos val="l"/>
        <c:majorGridlines>
          <c:spPr>
            <a:ln w="3274" cap="rnd" cmpd="sng" algn="ctr">
              <a:solidFill>
                <a:schemeClr val="tx1"/>
              </a:solidFill>
              <a:prstDash val="solid"/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 w="3274" cap="rnd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426598584"/>
        <c:crosses val="autoZero"/>
        <c:crossBetween val="between"/>
      </c:valAx>
      <c:spPr>
        <a:noFill/>
        <a:ln w="26132">
          <a:noFill/>
        </a:ln>
        <a:effectLst/>
      </c:spPr>
    </c:plotArea>
    <c:legend>
      <c:legendPos val="r"/>
      <c:layout>
        <c:manualLayout>
          <c:xMode val="edge"/>
          <c:yMode val="edge"/>
          <c:x val="0.87050263787677662"/>
          <c:y val="0.35180042758264563"/>
          <c:w val="0.12505781030195451"/>
          <c:h val="0.1977796599000291"/>
        </c:manualLayout>
      </c:layout>
      <c:overlay val="0"/>
      <c:spPr>
        <a:noFill/>
        <a:ln w="3274">
          <a:solidFill>
            <a:schemeClr val="tx1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 sz="15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263929047572665E-2"/>
          <c:y val="0.26442485345632066"/>
          <c:w val="0.63622046456628978"/>
          <c:h val="0.51767597269809618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512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00FF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2C7-4AD2-989A-C101E9817F6C}"/>
              </c:ext>
            </c:extLst>
          </c:dPt>
          <c:dPt>
            <c:idx val="1"/>
            <c:bubble3D val="0"/>
            <c:spPr>
              <a:solidFill>
                <a:srgbClr val="0000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2C7-4AD2-989A-C101E9817F6C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2C7-4AD2-989A-C101E9817F6C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2C7-4AD2-989A-C101E9817F6C}"/>
              </c:ext>
            </c:extLst>
          </c:dPt>
          <c:dPt>
            <c:idx val="4"/>
            <c:bubble3D val="0"/>
            <c:spPr>
              <a:solidFill>
                <a:srgbClr val="FF66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2C7-4AD2-989A-C101E9817F6C}"/>
              </c:ext>
            </c:extLst>
          </c:dPt>
          <c:dPt>
            <c:idx val="5"/>
            <c:bubble3D val="0"/>
            <c:spPr>
              <a:solidFill>
                <a:srgbClr val="80008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2C7-4AD2-989A-C101E9817F6C}"/>
              </c:ext>
            </c:extLst>
          </c:dPt>
          <c:dPt>
            <c:idx val="6"/>
            <c:bubble3D val="0"/>
            <c:spPr>
              <a:solidFill>
                <a:srgbClr val="FF00FF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2C7-4AD2-989A-C101E9817F6C}"/>
              </c:ext>
            </c:extLst>
          </c:dPt>
          <c:dPt>
            <c:idx val="7"/>
            <c:bubble3D val="0"/>
            <c:spPr>
              <a:solidFill>
                <a:srgbClr val="80808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2C7-4AD2-989A-C101E9817F6C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B2C7-4AD2-989A-C101E9817F6C}"/>
              </c:ext>
            </c:extLst>
          </c:dPt>
          <c:dLbls>
            <c:dLbl>
              <c:idx val="0"/>
              <c:layout>
                <c:manualLayout>
                  <c:x val="3.2627963349462316E-2"/>
                  <c:y val="-0.180485444789160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5855709566014957E-2"/>
                  <c:y val="-0.1776330909194817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593264200211518E-2"/>
                  <c:y val="0.245811162401975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953054367460012E-2"/>
                  <c:y val="0.122921578219436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7597067607928338E-2"/>
                  <c:y val="0.1996115057158723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0110765861465461E-2"/>
                  <c:y val="-0.136173947915173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6.0399661242351986E-2"/>
                  <c:y val="-0.116278301887385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6743936102814733E-2"/>
                  <c:y val="-0.1230402232727841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3.8644042415790801E-2"/>
                  <c:y val="-0.1367842769091220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Mode val="edge"/>
                  <c:yMode val="edge"/>
                  <c:x val="0.48723640399556084"/>
                  <c:y val="9.2281879194630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B2C7-4AD2-989A-C101E9817F6C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 w="27022">
                <a:noFill/>
              </a:ln>
            </c:spPr>
            <c:txPr>
              <a:bodyPr/>
              <a:lstStyle/>
              <a:p>
                <a:pPr>
                  <a:defRPr sz="1703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Sheet1!$B$1:$J$1</c:f>
              <c:strCache>
                <c:ptCount val="9"/>
                <c:pt idx="0">
                  <c:v>Общи държавни служби</c:v>
                </c:pt>
                <c:pt idx="1">
                  <c:v>Отбрана и сигурност</c:v>
                </c:pt>
                <c:pt idx="2">
                  <c:v>Образование</c:v>
                </c:pt>
                <c:pt idx="3">
                  <c:v>Здравеопазване</c:v>
                </c:pt>
                <c:pt idx="4">
                  <c:v>Социално осигуряване</c:v>
                </c:pt>
                <c:pt idx="5">
                  <c:v>Жилищно строителство</c:v>
                </c:pt>
                <c:pt idx="6">
                  <c:v>Култура и Спорт </c:v>
                </c:pt>
                <c:pt idx="7">
                  <c:v>Икономически дейности </c:v>
                </c:pt>
                <c:pt idx="8">
                  <c:v>Други разходи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983800</c:v>
                </c:pt>
                <c:pt idx="1">
                  <c:v>155883</c:v>
                </c:pt>
                <c:pt idx="2">
                  <c:v>2552699</c:v>
                </c:pt>
                <c:pt idx="3">
                  <c:v>422616</c:v>
                </c:pt>
                <c:pt idx="4">
                  <c:v>2860702</c:v>
                </c:pt>
                <c:pt idx="5">
                  <c:v>626000</c:v>
                </c:pt>
                <c:pt idx="6">
                  <c:v>515361</c:v>
                </c:pt>
                <c:pt idx="7">
                  <c:v>60000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B2C7-4AD2-989A-C101E9817F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rgbClr val="C0C0C0"/>
        </a:solidFill>
        <a:ln w="13512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3342792801541701"/>
          <c:y val="2.4437014191424945E-2"/>
          <c:w val="0.2647282382880396"/>
          <c:h val="0.87828668984671066"/>
        </c:manualLayout>
      </c:layout>
      <c:overlay val="0"/>
      <c:spPr>
        <a:noFill/>
        <a:ln w="3377">
          <a:solidFill>
            <a:schemeClr val="tx1"/>
          </a:solidFill>
          <a:prstDash val="solid"/>
        </a:ln>
      </c:spPr>
      <c:txPr>
        <a:bodyPr/>
        <a:lstStyle/>
        <a:p>
          <a:pPr>
            <a:defRPr sz="1393" b="1" i="0" u="none" strike="noStrike" baseline="0">
              <a:solidFill>
                <a:srgbClr val="FFFF00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0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3852" y="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fld id="{F0BC9484-B792-460E-A8DB-D3385AC387F2}" type="datetimeFigureOut">
              <a:rPr lang="bg-BG"/>
              <a:pPr>
                <a:defRPr/>
              </a:pPr>
              <a:t>14.1.2021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480" y="4714876"/>
            <a:ext cx="5487041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noProof="0"/>
              <a:t>Щракн., за да ред. стил на загл. в обр.</a:t>
            </a:r>
          </a:p>
          <a:p>
            <a:pPr lvl="1"/>
            <a:r>
              <a:rPr lang="bg-BG" noProof="0"/>
              <a:t>Второ ниво</a:t>
            </a:r>
          </a:p>
          <a:p>
            <a:pPr lvl="2"/>
            <a:r>
              <a:rPr lang="bg-BG" noProof="0"/>
              <a:t>Трето ниво</a:t>
            </a:r>
          </a:p>
          <a:p>
            <a:pPr lvl="3"/>
            <a:r>
              <a:rPr lang="bg-BG" noProof="0"/>
              <a:t>Четвърто ниво</a:t>
            </a:r>
          </a:p>
          <a:p>
            <a:pPr lvl="4"/>
            <a:r>
              <a:rPr lang="bg-BG" noProof="0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7254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3852" y="9428164"/>
            <a:ext cx="297254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fld id="{7E4C203F-59BE-46F1-B4DC-75A715F05BD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96103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13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48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83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C9BAF58-3EFA-4269-A8B5-F139FD8C5589}" type="slidenum">
              <a:rPr lang="bg-BG" altLang="bg-BG" sz="1200" smtClean="0">
                <a:latin typeface="Century" pitchFamily="18" charset="0"/>
              </a:rPr>
              <a:pPr eaLnBrk="1" hangingPunct="1"/>
              <a:t>1</a:t>
            </a:fld>
            <a:endParaRPr lang="bg-BG" altLang="bg-BG" sz="1200">
              <a:latin typeface="Century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bg-BG"/>
          </a:p>
        </p:txBody>
      </p:sp>
    </p:spTree>
    <p:extLst>
      <p:ext uri="{BB962C8B-B14F-4D97-AF65-F5344CB8AC3E}">
        <p14:creationId xmlns:p14="http://schemas.microsoft.com/office/powerpoint/2010/main" val="4507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1743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07626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2352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703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5EE3-4E67-4317-B909-97B64AB6518D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585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732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4402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5704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631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9164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 с карти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9145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A845E6-4DD6-4000-8DD0-A9D07EB95CE9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5456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53B58E-947A-4F59-83DC-512505299320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50447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028" y="305028"/>
            <a:ext cx="7544026" cy="1432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67028" y="1980974"/>
            <a:ext cx="7544026" cy="4115026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E850C-EEF2-4150-A51B-7BF5A20B242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5744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028" y="305028"/>
            <a:ext cx="7544026" cy="1432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7027" y="1980974"/>
            <a:ext cx="3717018" cy="41150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2903" y="1980974"/>
            <a:ext cx="3718151" cy="41150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318C0-2F62-4AB8-BEF6-5C97E5F97F5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6327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95625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7028" y="305028"/>
            <a:ext cx="7544026" cy="579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75C33-1C32-4DEC-A7EC-2C88E2EDF29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92931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лавие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bg-BG"/>
              <a:t>Щракнете, за да редактирате стила на заглавието в образеца</a:t>
            </a:r>
          </a:p>
        </p:txBody>
      </p:sp>
      <p:sp>
        <p:nvSpPr>
          <p:cNvPr id="3" name="Контейнер за таблица 2"/>
          <p:cNvSpPr>
            <a:spLocks noGrp="1"/>
          </p:cNvSpPr>
          <p:nvPr>
            <p:ph type="tbl" idx="1"/>
          </p:nvPr>
        </p:nvSpPr>
        <p:spPr>
          <a:xfrm>
            <a:off x="457200" y="1600201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3906A-06CF-41CC-8DA3-9842CF97B10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5254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BF3D1-806B-48BE-90D8-D6EC53E5098D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333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C5C54-973F-434F-B353-BFD5AAD434D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639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6A3DF-F0CF-46E1-B03C-90D0AC42967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520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1AC0A-F635-471D-81E4-F324E17D89D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683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02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BFC6E8-07C5-4248-8264-69D55DAA0362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362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E63EA-E0BC-4FA9-B236-56B2854CFE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16741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54542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  <p:sldLayoutId id="2147484024" r:id="rId17"/>
    <p:sldLayoutId id="2147484025" r:id="rId18"/>
    <p:sldLayoutId id="2147484026" r:id="rId19"/>
    <p:sldLayoutId id="2147484027" r:id="rId20"/>
    <p:sldLayoutId id="2147484028" r:id="rId2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1846263" y="2246313"/>
            <a:ext cx="5319712" cy="693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45"/>
              </a:avLst>
            </a:prstTxWarp>
          </a:bodyPr>
          <a:lstStyle/>
          <a:p>
            <a:r>
              <a:rPr lang="bg-BG" sz="2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99FF66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ОБЩИНА ДРЯНОВО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14600" y="4170117"/>
            <a:ext cx="3200400" cy="107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5" tIns="45695" rIns="91385" bIns="45695" anchor="ctr">
            <a:spAutoFit/>
          </a:bodyPr>
          <a:lstStyle>
            <a:lvl1pPr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bg-BG" altLang="bg-BG" sz="3200" i="1">
                <a:latin typeface="Century" pitchFamily="18" charset="0"/>
              </a:rPr>
              <a:t>ПРОЕКТ НА  Б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Ю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Д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Ж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Е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Т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048000" y="5334000"/>
            <a:ext cx="1903412" cy="1389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74" tIns="32637" rIns="65274" bIns="32637">
            <a:spAutoFit/>
          </a:bodyPr>
          <a:lstStyle>
            <a:lvl1pPr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bg-BG" altLang="bg-BG" sz="4300" b="1" i="1" dirty="0" smtClean="0">
                <a:latin typeface="Century" pitchFamily="18" charset="0"/>
              </a:rPr>
              <a:t>2021</a:t>
            </a:r>
            <a:endParaRPr lang="en-US" altLang="bg-BG" sz="4300" b="1" i="1" dirty="0">
              <a:latin typeface="Century" pitchFamily="18" charset="0"/>
            </a:endParaRPr>
          </a:p>
          <a:p>
            <a:pPr eaLnBrk="1" hangingPunct="1"/>
            <a:endParaRPr lang="bg-BG" altLang="bg-BG" sz="4300" b="1" i="1" dirty="0">
              <a:latin typeface="Century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831976" y="3500438"/>
            <a:ext cx="5333999" cy="894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5274" tIns="32637" rIns="65274" bIns="0" anchor="ctr">
            <a:spAutoFit/>
          </a:bodyPr>
          <a:lstStyle/>
          <a:p>
            <a:pPr algn="l" defTabSz="651774">
              <a:defRPr/>
            </a:pPr>
            <a:r>
              <a:rPr lang="bg-BG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КМЕТ:</a:t>
            </a: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 Трифон Панчев</a:t>
            </a:r>
            <a:endParaRPr lang="bg-BG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  <a:p>
            <a:pPr algn="l" defTabSz="651774" eaLnBrk="0" hangingPunct="0">
              <a:defRPr/>
            </a:pPr>
            <a:endParaRPr lang="bg-BG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pic>
        <p:nvPicPr>
          <p:cNvPr id="18438" name="Picture 6" descr="index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163513"/>
            <a:ext cx="8069262" cy="1444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1"/>
            <a:ext cx="7544026" cy="802367"/>
          </a:xfrm>
        </p:spPr>
        <p:txBody>
          <a:bodyPr/>
          <a:lstStyle/>
          <a:p>
            <a:r>
              <a:rPr lang="bg-BG" sz="3200" i="1"/>
              <a:t>Неданъчни приходи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77200" cy="51816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Планирани постъпления              </a:t>
            </a:r>
            <a:r>
              <a:rPr lang="bg-BG" sz="2800" b="1" dirty="0">
                <a:solidFill>
                  <a:srgbClr val="FFC000"/>
                </a:solidFill>
              </a:rPr>
              <a:t>1 </a:t>
            </a:r>
            <a:r>
              <a:rPr lang="bg-BG" sz="2800" b="1" dirty="0" smtClean="0">
                <a:solidFill>
                  <a:srgbClr val="FFC000"/>
                </a:solidFill>
              </a:rPr>
              <a:t>265</a:t>
            </a:r>
            <a:r>
              <a:rPr lang="en-US" sz="2800" b="1" dirty="0" smtClean="0">
                <a:solidFill>
                  <a:srgbClr val="FFC000"/>
                </a:solidFill>
              </a:rPr>
              <a:t> </a:t>
            </a:r>
            <a:r>
              <a:rPr lang="bg-BG" sz="2800" b="1" dirty="0" smtClean="0">
                <a:solidFill>
                  <a:srgbClr val="FFC000"/>
                </a:solidFill>
              </a:rPr>
              <a:t>421</a:t>
            </a:r>
            <a:r>
              <a:rPr lang="en-US" sz="2800" b="1" dirty="0" smtClean="0">
                <a:solidFill>
                  <a:srgbClr val="FFC000"/>
                </a:solidFill>
              </a:rPr>
              <a:t> </a:t>
            </a:r>
            <a:r>
              <a:rPr lang="bg-BG" sz="2800" b="1" dirty="0">
                <a:solidFill>
                  <a:srgbClr val="FFC000"/>
                </a:solidFill>
              </a:rPr>
              <a:t>лв. </a:t>
            </a:r>
            <a:endParaRPr lang="en-US" sz="28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bg-BG" sz="2800" dirty="0">
                <a:solidFill>
                  <a:srgbClr val="FFFF00"/>
                </a:solidFill>
              </a:rPr>
              <a:t>    в  т.ч.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Приходи </a:t>
            </a:r>
            <a:r>
              <a:rPr lang="bg-BG" sz="2800" dirty="0" smtClean="0">
                <a:solidFill>
                  <a:srgbClr val="FFFF00"/>
                </a:solidFill>
              </a:rPr>
              <a:t>от: </a:t>
            </a:r>
            <a:r>
              <a:rPr lang="bg-BG" sz="2800" dirty="0">
                <a:solidFill>
                  <a:srgbClr val="FFFF00"/>
                </a:solidFill>
              </a:rPr>
              <a:t>собственост             </a:t>
            </a:r>
            <a:r>
              <a:rPr lang="bg-BG" sz="2800" b="1" dirty="0" smtClean="0">
                <a:solidFill>
                  <a:srgbClr val="FFC000"/>
                </a:solidFill>
              </a:rPr>
              <a:t>150</a:t>
            </a:r>
            <a:r>
              <a:rPr lang="en-US" sz="2800" b="1" dirty="0" smtClean="0">
                <a:solidFill>
                  <a:srgbClr val="FFC000"/>
                </a:solidFill>
              </a:rPr>
              <a:t> </a:t>
            </a:r>
            <a:r>
              <a:rPr lang="en-US" sz="2800" b="1" dirty="0">
                <a:solidFill>
                  <a:srgbClr val="FFC000"/>
                </a:solidFill>
              </a:rPr>
              <a:t>500 </a:t>
            </a:r>
            <a:r>
              <a:rPr lang="bg-BG" sz="2800" b="1" dirty="0">
                <a:solidFill>
                  <a:srgbClr val="FFC000"/>
                </a:solidFill>
              </a:rPr>
              <a:t>лв.</a:t>
            </a:r>
          </a:p>
          <a:p>
            <a:pPr marL="0" indent="0">
              <a:buNone/>
            </a:pPr>
            <a:r>
              <a:rPr lang="bg-BG" sz="2800" dirty="0">
                <a:solidFill>
                  <a:srgbClr val="FFFF00"/>
                </a:solidFill>
              </a:rPr>
              <a:t>     </a:t>
            </a:r>
            <a:r>
              <a:rPr lang="bg-BG" sz="2800" dirty="0" smtClean="0">
                <a:solidFill>
                  <a:srgbClr val="FFFF00"/>
                </a:solidFill>
              </a:rPr>
              <a:t>продажба </a:t>
            </a:r>
            <a:r>
              <a:rPr lang="bg-BG" sz="2800" dirty="0" err="1" smtClean="0">
                <a:solidFill>
                  <a:srgbClr val="FFFF00"/>
                </a:solidFill>
              </a:rPr>
              <a:t>недв</a:t>
            </a:r>
            <a:r>
              <a:rPr lang="bg-BG" sz="2800" dirty="0" smtClean="0">
                <a:solidFill>
                  <a:srgbClr val="FFFF00"/>
                </a:solidFill>
              </a:rPr>
              <a:t>. имущество	</a:t>
            </a:r>
            <a:r>
              <a:rPr lang="bg-BG" sz="2800" dirty="0">
                <a:solidFill>
                  <a:srgbClr val="FFFF00"/>
                </a:solidFill>
              </a:rPr>
              <a:t>  </a:t>
            </a:r>
            <a:r>
              <a:rPr lang="bg-BG" sz="2800" b="1" dirty="0" smtClean="0">
                <a:solidFill>
                  <a:srgbClr val="FFC000"/>
                </a:solidFill>
              </a:rPr>
              <a:t>122 200 лв.</a:t>
            </a:r>
            <a:r>
              <a:rPr lang="bg-BG" sz="2800" dirty="0" smtClean="0">
                <a:solidFill>
                  <a:srgbClr val="FFFF00"/>
                </a:solidFill>
              </a:rPr>
              <a:t>           </a:t>
            </a:r>
            <a:endParaRPr lang="bg-BG" sz="28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Общински такси                            </a:t>
            </a:r>
            <a:r>
              <a:rPr lang="bg-BG" sz="2800" b="1" dirty="0" smtClean="0">
                <a:solidFill>
                  <a:srgbClr val="FFC000"/>
                </a:solidFill>
              </a:rPr>
              <a:t>944</a:t>
            </a:r>
            <a:r>
              <a:rPr lang="en-US" sz="2800" b="1" dirty="0" smtClean="0">
                <a:solidFill>
                  <a:srgbClr val="FFC000"/>
                </a:solidFill>
              </a:rPr>
              <a:t> </a:t>
            </a:r>
            <a:r>
              <a:rPr lang="bg-BG" sz="2800" b="1" dirty="0" smtClean="0">
                <a:solidFill>
                  <a:srgbClr val="FFC000"/>
                </a:solidFill>
              </a:rPr>
              <a:t>221</a:t>
            </a:r>
            <a:r>
              <a:rPr lang="en-US" sz="2800" b="1" dirty="0" smtClean="0">
                <a:solidFill>
                  <a:srgbClr val="FFC000"/>
                </a:solidFill>
              </a:rPr>
              <a:t> </a:t>
            </a:r>
            <a:r>
              <a:rPr lang="bg-BG" sz="28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Глоби и лихви                                     </a:t>
            </a:r>
            <a:r>
              <a:rPr lang="en-US" sz="2800" b="1" dirty="0" smtClean="0">
                <a:solidFill>
                  <a:srgbClr val="FFC000"/>
                </a:solidFill>
              </a:rPr>
              <a:t>3</a:t>
            </a:r>
            <a:r>
              <a:rPr lang="bg-BG" sz="2800" b="1" dirty="0" smtClean="0">
                <a:solidFill>
                  <a:srgbClr val="FFC000"/>
                </a:solidFill>
              </a:rPr>
              <a:t>8</a:t>
            </a:r>
            <a:r>
              <a:rPr lang="bg-BG" sz="2800" b="1" dirty="0">
                <a:solidFill>
                  <a:srgbClr val="FFC000"/>
                </a:solidFill>
              </a:rPr>
              <a:t>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Други неданъчни приходи                </a:t>
            </a:r>
            <a:r>
              <a:rPr lang="bg-BG" sz="2800" b="1" dirty="0">
                <a:solidFill>
                  <a:srgbClr val="FFC000"/>
                </a:solidFill>
              </a:rPr>
              <a:t>5 000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 smtClean="0">
                <a:solidFill>
                  <a:srgbClr val="FFFF00"/>
                </a:solidFill>
              </a:rPr>
              <a:t>Приходи от концесии</a:t>
            </a:r>
            <a:r>
              <a:rPr lang="bg-BG" sz="2800" b="1" dirty="0" smtClean="0">
                <a:solidFill>
                  <a:srgbClr val="FFC000"/>
                </a:solidFill>
              </a:rPr>
              <a:t>					  5500 лв.</a:t>
            </a:r>
            <a:endParaRPr lang="bg-BG" sz="2800" b="1" dirty="0">
              <a:solidFill>
                <a:srgbClr val="FFC000"/>
              </a:solidFill>
            </a:endParaRPr>
          </a:p>
        </p:txBody>
      </p:sp>
      <p:sp>
        <p:nvSpPr>
          <p:cNvPr id="1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020E532A-6DDF-4434-8698-02D787A2F7B6}" type="slidenum">
              <a:rPr lang="bg-BG">
                <a:latin typeface="+mn-lt"/>
              </a:rPr>
              <a:pPr defTabSz="913727">
                <a:defRPr/>
              </a:pPr>
              <a:t>10</a:t>
            </a:fld>
            <a:endParaRPr lang="bg-BG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82C36934-487D-4906-AF1F-75258809AEEC}" type="slidenum">
              <a:rPr lang="bg-BG">
                <a:latin typeface="+mn-lt"/>
              </a:rPr>
              <a:pPr defTabSz="913727">
                <a:defRPr/>
              </a:pPr>
              <a:t>11</a:t>
            </a:fld>
            <a:endParaRPr lang="bg-BG">
              <a:latin typeface="+mn-lt"/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463122"/>
              </p:ext>
            </p:extLst>
          </p:nvPr>
        </p:nvGraphicFramePr>
        <p:xfrm>
          <a:off x="228600" y="1828800"/>
          <a:ext cx="7805737" cy="38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397889" y="516062"/>
            <a:ext cx="7499274" cy="558378"/>
          </a:xfrm>
          <a:prstGeom prst="rect">
            <a:avLst/>
          </a:prstGeom>
        </p:spPr>
        <p:txBody>
          <a:bodyPr wrap="none" lIns="65298" tIns="32649" rIns="65298" bIns="32649">
            <a:spAutoFit/>
          </a:bodyPr>
          <a:lstStyle/>
          <a:p>
            <a:pPr>
              <a:defRPr/>
            </a:pPr>
            <a:r>
              <a:rPr lang="bg-BG" sz="3200" i="1" dirty="0">
                <a:latin typeface="+mj-lt"/>
              </a:rPr>
              <a:t>Собствени приходи за </a:t>
            </a:r>
            <a:r>
              <a:rPr lang="bg-BG" sz="3200" i="1" dirty="0" smtClean="0">
                <a:latin typeface="+mj-lt"/>
              </a:rPr>
              <a:t>2020 </a:t>
            </a:r>
            <a:r>
              <a:rPr lang="bg-BG" sz="3200" i="1" dirty="0">
                <a:latin typeface="+mj-lt"/>
              </a:rPr>
              <a:t>и </a:t>
            </a:r>
            <a:r>
              <a:rPr lang="ru-RU" sz="3200" i="1" dirty="0" smtClean="0">
                <a:latin typeface="+mj-lt"/>
              </a:rPr>
              <a:t>2021</a:t>
            </a:r>
            <a:r>
              <a:rPr lang="bg-BG" sz="3200" i="1" dirty="0" smtClean="0">
                <a:latin typeface="+mj-lt"/>
              </a:rPr>
              <a:t>г</a:t>
            </a:r>
            <a:r>
              <a:rPr lang="en-US" sz="3200" i="1" dirty="0" smtClean="0">
                <a:latin typeface="+mj-lt"/>
              </a:rPr>
              <a:t> </a:t>
            </a:r>
            <a:endParaRPr lang="en-US" sz="3200" i="1" dirty="0">
              <a:latin typeface="+mj-lt"/>
            </a:endParaRPr>
          </a:p>
        </p:txBody>
      </p:sp>
      <p:sp>
        <p:nvSpPr>
          <p:cNvPr id="4" name="Правоъгълник 3"/>
          <p:cNvSpPr/>
          <p:nvPr/>
        </p:nvSpPr>
        <p:spPr>
          <a:xfrm>
            <a:off x="609600" y="5948029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kern="1400" dirty="0">
                <a:solidFill>
                  <a:srgbClr val="FFC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Собствени приходи общо: </a:t>
            </a:r>
            <a:r>
              <a:rPr lang="bg-BG" sz="2800" b="1" dirty="0"/>
              <a:t>1 </a:t>
            </a:r>
            <a:r>
              <a:rPr lang="bg-BG" sz="2800" b="1" dirty="0" smtClean="0"/>
              <a:t>958 521 </a:t>
            </a:r>
            <a:r>
              <a:rPr lang="bg-BG" sz="2800" b="1" dirty="0" err="1" smtClean="0"/>
              <a:t>лв</a:t>
            </a:r>
            <a:endParaRPr lang="bg-BG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12</a:t>
            </a:fld>
            <a:endParaRPr lang="bg-BG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612410"/>
              </p:ext>
            </p:extLst>
          </p:nvPr>
        </p:nvGraphicFramePr>
        <p:xfrm>
          <a:off x="609600" y="301659"/>
          <a:ext cx="7239000" cy="6571897"/>
        </p:xfrm>
        <a:graphic>
          <a:graphicData uri="http://schemas.openxmlformats.org/drawingml/2006/table">
            <a:tbl>
              <a:tblPr/>
              <a:tblGrid>
                <a:gridCol w="1689382"/>
                <a:gridCol w="3737756"/>
                <a:gridCol w="1811862"/>
              </a:tblGrid>
              <a:tr h="21370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Приходи </a:t>
                      </a: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21370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Местни Дейности</a:t>
                      </a: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21370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Община</a:t>
                      </a: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Година</a:t>
                      </a: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bg-BG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754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ОБЩИНСКА АДМИНИСТРАЦИЯ </a:t>
                      </a: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0" marR="6860" marT="68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7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име на параграф</a:t>
                      </a:r>
                    </a:p>
                  </a:txBody>
                  <a:tcPr marL="6860" marR="6860" marT="6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параграф</a:t>
                      </a:r>
                    </a:p>
                  </a:txBody>
                  <a:tcPr marL="6860" marR="6860" marT="6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уточнен годишен план</a:t>
                      </a:r>
                    </a:p>
                  </a:txBody>
                  <a:tcPr marL="6860" marR="6860" marT="6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80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I.Имуществени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данъци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и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неданъчни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приходи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75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1.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Имущественни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и др.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данъци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0100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Данък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върху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доходите на физически лица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18 100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1301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данък върху недвижими имоти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259 000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1303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данък върху превозните средства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320 000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754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1304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данък при придобиване на имущество по дарения и възмезден начин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140 000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1308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туристически данък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15 000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 данъци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6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Всичко имуществени данъци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752 100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754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 Неданъчни приходи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2400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Приходи и доходи от собственост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150 500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754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2404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нетни приходи от продажби на услуги, стоки и продукция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50 000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2405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приходи от наеми на имущество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60 000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2406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приходи от наеми на земя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40 000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2408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приходи от лихви по текущи банкови сметки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05">
                <a:tc>
                  <a:txBody>
                    <a:bodyPr/>
                    <a:lstStyle/>
                    <a:p>
                      <a:pPr algn="l" fontAlgn="b"/>
                      <a:r>
                        <a:rPr lang="bg-BG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860" marR="6860" marT="68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4682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13</a:t>
            </a:fld>
            <a:endParaRPr lang="bg-BG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443432"/>
              </p:ext>
            </p:extLst>
          </p:nvPr>
        </p:nvGraphicFramePr>
        <p:xfrm>
          <a:off x="304800" y="295737"/>
          <a:ext cx="7461632" cy="5897894"/>
        </p:xfrm>
        <a:graphic>
          <a:graphicData uri="http://schemas.openxmlformats.org/drawingml/2006/table">
            <a:tbl>
              <a:tblPr/>
              <a:tblGrid>
                <a:gridCol w="1741338"/>
                <a:gridCol w="3852709"/>
                <a:gridCol w="1867585"/>
              </a:tblGrid>
              <a:tr h="384944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Общински такси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944 221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ползване на детски градини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678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ползване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на детски ясли и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здравеопазването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678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ползване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домашен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социален патронаж и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общински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социални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услуги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678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ползване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пазари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тържища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панаири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тротоари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улични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платна и др.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47 000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битови отпадъци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753 221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технически услуги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административни услуги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откупуване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гробни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места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 притежаване на куче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 общински такси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Глоби, санкции и наказателни лихви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38 000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678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глоби, санкции, неустойки, наказателни лихви, обезщетения и начети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678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наказателни лихви за данъци, мита и осигурителни вноски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 приходи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5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3619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 неданъчни приходи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765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14</a:t>
            </a:fld>
            <a:endParaRPr lang="bg-BG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128393"/>
              </p:ext>
            </p:extLst>
          </p:nvPr>
        </p:nvGraphicFramePr>
        <p:xfrm>
          <a:off x="304801" y="295732"/>
          <a:ext cx="7461629" cy="6333668"/>
        </p:xfrm>
        <a:graphic>
          <a:graphicData uri="http://schemas.openxmlformats.org/drawingml/2006/table">
            <a:tbl>
              <a:tblPr/>
              <a:tblGrid>
                <a:gridCol w="1741337"/>
                <a:gridCol w="3852707"/>
                <a:gridCol w="1867585"/>
              </a:tblGrid>
              <a:tr h="31503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3700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Внесени ДДС и други данъци върху продажбите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-65 500 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3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3701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внесен ДДС (-)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-60 000 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3702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внесен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данък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върху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приходите от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стопанска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дейност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бюджетните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предприятия (-)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-5 500 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Постъпления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от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продажба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на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нефинансови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активи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122 200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3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4022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постъпления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от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продажба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сгради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3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4040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постъпления от продажба на земя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122 200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3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4100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Приходи от концесии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5 500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3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III.</a:t>
                      </a:r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Трансфери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3100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Трансфери между бюджета на бюджетната организация и ЦБ (нето)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1 996 600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3112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обща изравнителна субсидия и други трансфери за местни дейности от ЦБ за общини (+)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1 086 300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3113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получени от общини целеви субсидии от ЦБ за капиталови разходи (+)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910 300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35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6100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Трансфери между бюджети (нето)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-739 553 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6102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трансфери между бюджети - предоставени трансфери (-)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-134 880 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6109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вътрешни трансфери в системата на първостепенния разпоредител (+/-)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-604 673 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3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6200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Трансфери между бюджети и сметки за средствата от Европейския съюз (нето)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01" marR="9501" marT="95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009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15</a:t>
            </a:fld>
            <a:endParaRPr lang="bg-BG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30423"/>
              </p:ext>
            </p:extLst>
          </p:nvPr>
        </p:nvGraphicFramePr>
        <p:xfrm>
          <a:off x="228599" y="228602"/>
          <a:ext cx="7537831" cy="6160185"/>
        </p:xfrm>
        <a:graphic>
          <a:graphicData uri="http://schemas.openxmlformats.org/drawingml/2006/table">
            <a:tbl>
              <a:tblPr/>
              <a:tblGrid>
                <a:gridCol w="1759120"/>
                <a:gridCol w="3892054"/>
                <a:gridCol w="1886657"/>
              </a:tblGrid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IV.</a:t>
                      </a:r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Временни безлихвени заеми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7600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Временни безлихвени заеми между бюджети и сметки за средствата от Европейския съюз (нето)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137 023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Всичко временни безлихвени заеми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137 023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V.Операции с финансови активи и пасиви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20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7200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Предоставена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възмездна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финансова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помощ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нето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7202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възстановени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суми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възмездна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финансова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помощ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(+)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20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8300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Заеми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от банки и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лица в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страната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-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нето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(+/-)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8371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получени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краткосрочни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заеми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от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други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лица  в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страната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(+)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20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9300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Друго финансиране - нето(+/-)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20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9339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друго финансиране - операции с пасиви (+/-)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9500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Депозити и средства по сметки - нето (+/-)     (този параграф се използва и за наличностите на ЦБ в БНБ)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9501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остатък в левове по сметки от предходния период (+)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9507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наличност в левове по сметки в края на периода (-)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1 099 939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Общо  приходи от Местни Дейности 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4 446 030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206">
                <a:tc>
                  <a:txBody>
                    <a:bodyPr/>
                    <a:lstStyle/>
                    <a:p>
                      <a:pPr algn="l" fontAlgn="b"/>
                      <a:endParaRPr lang="bg-BG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9" marR="7959" marT="79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исторически музей - наличност</a:t>
                      </a:r>
                    </a:p>
                  </a:txBody>
                  <a:tcPr marL="7959" marR="7959" marT="79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-6117</a:t>
                      </a:r>
                    </a:p>
                  </a:txBody>
                  <a:tcPr marL="7959" marR="7959" marT="79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8369">
                <a:tc>
                  <a:txBody>
                    <a:bodyPr/>
                    <a:lstStyle/>
                    <a:p>
                      <a:pPr algn="l" fontAlgn="b"/>
                      <a:endParaRPr lang="bg-BG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9" marR="7959" marT="7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59" marR="7959" marT="7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4 439 913</a:t>
                      </a:r>
                    </a:p>
                  </a:txBody>
                  <a:tcPr marL="7959" marR="7959" marT="7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321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68252"/>
            <a:ext cx="7544027" cy="67355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400" i="1"/>
              <a:t>Разходна част на бюджета</a:t>
            </a:r>
          </a:p>
        </p:txBody>
      </p:sp>
      <p:sp>
        <p:nvSpPr>
          <p:cNvPr id="1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30127"/>
            <a:ext cx="2133600" cy="476250"/>
          </a:xfrm>
        </p:spPr>
        <p:txBody>
          <a:bodyPr/>
          <a:lstStyle/>
          <a:p>
            <a:pPr defTabSz="913727">
              <a:defRPr/>
            </a:pPr>
            <a:fld id="{A98327A7-E034-4457-A1C8-F978B8312E95}" type="slidenum">
              <a:rPr lang="bg-BG">
                <a:latin typeface="+mn-lt"/>
              </a:rPr>
              <a:pPr defTabSz="913727">
                <a:defRPr/>
              </a:pPr>
              <a:t>16</a:t>
            </a:fld>
            <a:endParaRPr lang="bg-BG">
              <a:latin typeface="+mn-lt"/>
            </a:endParaRP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4505325" y="-371475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2399" y="1206954"/>
            <a:ext cx="8839201" cy="518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  <a:noAutofit/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3694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0729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7766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4802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ОБЩИ ДЪРЖАВНИ СЛУЖБИ – 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bg-BG" sz="2100" b="1" dirty="0" smtClean="0">
                <a:solidFill>
                  <a:srgbClr val="FFC000"/>
                </a:solidFill>
              </a:rPr>
              <a:t>983 </a:t>
            </a:r>
            <a:r>
              <a:rPr lang="en-US" sz="2100" b="1" dirty="0">
                <a:solidFill>
                  <a:srgbClr val="FFC000"/>
                </a:solidFill>
              </a:rPr>
              <a:t>8</a:t>
            </a:r>
            <a:r>
              <a:rPr lang="bg-BG" sz="2100" b="1" dirty="0">
                <a:solidFill>
                  <a:srgbClr val="FFC000"/>
                </a:solidFill>
              </a:rPr>
              <a:t>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В т.ч. Общински съвет – </a:t>
            </a:r>
            <a:r>
              <a:rPr lang="bg-BG" sz="2100" b="1" dirty="0" smtClean="0">
                <a:solidFill>
                  <a:srgbClr val="FFC000"/>
                </a:solidFill>
              </a:rPr>
              <a:t>170 000 лв</a:t>
            </a:r>
            <a:r>
              <a:rPr lang="bg-BG" sz="2100" b="1" dirty="0">
                <a:solidFill>
                  <a:srgbClr val="FFC000"/>
                </a:solidFill>
              </a:rPr>
              <a:t>.</a:t>
            </a:r>
          </a:p>
          <a:p>
            <a:pPr marL="0" indent="0">
              <a:buNone/>
            </a:pPr>
            <a:endParaRPr lang="bg-BG" sz="2100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ОТБРАНА И СИГУРНОСТ- </a:t>
            </a:r>
            <a:r>
              <a:rPr lang="bg-BG" sz="2100" b="1" dirty="0" smtClean="0">
                <a:solidFill>
                  <a:srgbClr val="FFC000"/>
                </a:solidFill>
              </a:rPr>
              <a:t>155 883 лв</a:t>
            </a:r>
            <a:r>
              <a:rPr lang="bg-BG" sz="2100" b="1" dirty="0">
                <a:solidFill>
                  <a:srgbClr val="FFC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ОБРАЗОВАНИЕ </a:t>
            </a:r>
            <a:r>
              <a:rPr lang="bg-BG" sz="2100" dirty="0" smtClean="0">
                <a:solidFill>
                  <a:srgbClr val="FFFF00"/>
                </a:solidFill>
              </a:rPr>
              <a:t>2021 </a:t>
            </a:r>
            <a:r>
              <a:rPr lang="bg-BG" sz="2100" dirty="0">
                <a:solidFill>
                  <a:srgbClr val="FFFF00"/>
                </a:solidFill>
              </a:rPr>
              <a:t>г. -  </a:t>
            </a:r>
            <a:r>
              <a:rPr lang="bg-BG" sz="2100" b="1" dirty="0">
                <a:solidFill>
                  <a:srgbClr val="FFC000"/>
                </a:solidFill>
              </a:rPr>
              <a:t>2 </a:t>
            </a:r>
            <a:r>
              <a:rPr lang="en-US" sz="2100" b="1" dirty="0">
                <a:solidFill>
                  <a:srgbClr val="FFC000"/>
                </a:solidFill>
              </a:rPr>
              <a:t>552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699</a:t>
            </a:r>
            <a:r>
              <a:rPr lang="bg-BG" sz="2100" b="1" dirty="0">
                <a:solidFill>
                  <a:srgbClr val="FFC000"/>
                </a:solidFill>
              </a:rPr>
              <a:t>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ЗДРАВЕОПАЗВАНЕ / ДЕТСКИ ЯСЛИ И УЧИЛИЩНО ЗДРАВЕОПАЗВАНЕ/ – </a:t>
            </a:r>
            <a:r>
              <a:rPr lang="bg-BG" sz="2100" b="1" dirty="0" smtClean="0">
                <a:solidFill>
                  <a:srgbClr val="FFC000"/>
                </a:solidFill>
              </a:rPr>
              <a:t>422 616 лв</a:t>
            </a:r>
            <a:r>
              <a:rPr lang="bg-BG" sz="2100" b="1" dirty="0">
                <a:solidFill>
                  <a:srgbClr val="FFC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100" dirty="0">
                <a:solidFill>
                  <a:srgbClr val="FFFF00"/>
                </a:solidFill>
              </a:rPr>
              <a:t>СОЦ. ОСИГУРЯВАНЕ, ПОДПОМАГАНЕ И ГРИЖИ – </a:t>
            </a:r>
            <a:r>
              <a:rPr lang="ru-RU" sz="2100" b="1" dirty="0">
                <a:solidFill>
                  <a:srgbClr val="FFC000"/>
                </a:solidFill>
              </a:rPr>
              <a:t>2 </a:t>
            </a:r>
            <a:r>
              <a:rPr lang="bg-BG" sz="2100" b="1" dirty="0" smtClean="0">
                <a:solidFill>
                  <a:srgbClr val="FFC000"/>
                </a:solidFill>
              </a:rPr>
              <a:t>860</a:t>
            </a:r>
            <a:r>
              <a:rPr lang="ru-RU" sz="2100" b="1" dirty="0" smtClean="0">
                <a:solidFill>
                  <a:srgbClr val="FFC000"/>
                </a:solidFill>
              </a:rPr>
              <a:t> </a:t>
            </a:r>
            <a:r>
              <a:rPr lang="bg-BG" sz="2100" b="1" dirty="0" smtClean="0">
                <a:solidFill>
                  <a:srgbClr val="FFC000"/>
                </a:solidFill>
              </a:rPr>
              <a:t>702</a:t>
            </a:r>
            <a:r>
              <a:rPr lang="ru-RU" sz="2100" b="1" dirty="0" smtClean="0">
                <a:solidFill>
                  <a:srgbClr val="FFC000"/>
                </a:solidFill>
              </a:rPr>
              <a:t> </a:t>
            </a:r>
            <a:r>
              <a:rPr lang="ru-RU" sz="2100" b="1" dirty="0" err="1">
                <a:solidFill>
                  <a:srgbClr val="FFC000"/>
                </a:solidFill>
              </a:rPr>
              <a:t>лв</a:t>
            </a:r>
            <a:r>
              <a:rPr lang="ru-RU" sz="2100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100" dirty="0">
                <a:solidFill>
                  <a:srgbClr val="FFFF00"/>
                </a:solidFill>
              </a:rPr>
              <a:t>ЖИЛ. СТР-ВО  И ОПАЗВАНЕ НА ОК.СРЕДА – </a:t>
            </a:r>
            <a:r>
              <a:rPr lang="bg-BG" sz="2100" b="1" dirty="0" smtClean="0">
                <a:solidFill>
                  <a:srgbClr val="FFC000"/>
                </a:solidFill>
              </a:rPr>
              <a:t>626 000 лв</a:t>
            </a:r>
            <a:r>
              <a:rPr lang="bg-BG" sz="2100" b="1" dirty="0">
                <a:solidFill>
                  <a:srgbClr val="FFC000"/>
                </a:solidFill>
              </a:rPr>
              <a:t>.</a:t>
            </a:r>
            <a:endParaRPr lang="ru-RU" sz="21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КУЛТУРА И РЕЛИГ.ДЕЙНОСТИ – </a:t>
            </a:r>
            <a:r>
              <a:rPr lang="bg-BG" sz="2100" b="1" dirty="0" smtClean="0">
                <a:solidFill>
                  <a:srgbClr val="FFC000"/>
                </a:solidFill>
              </a:rPr>
              <a:t>515 361 лв</a:t>
            </a:r>
            <a:r>
              <a:rPr lang="bg-BG" sz="2100" b="1" dirty="0">
                <a:solidFill>
                  <a:srgbClr val="FFC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ИКОНОМИЧЕСКИ ДЕЙНОСТИ – 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bg-BG" sz="2100" b="1" dirty="0" smtClean="0">
                <a:solidFill>
                  <a:srgbClr val="FFC000"/>
                </a:solidFill>
              </a:rPr>
              <a:t>60</a:t>
            </a:r>
            <a:r>
              <a:rPr lang="en-US" sz="2100" b="1" dirty="0" smtClean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000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17</a:t>
            </a:fld>
            <a:endParaRPr lang="bg-BG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637071"/>
              </p:ext>
            </p:extLst>
          </p:nvPr>
        </p:nvGraphicFramePr>
        <p:xfrm>
          <a:off x="381000" y="152403"/>
          <a:ext cx="7315200" cy="6324596"/>
        </p:xfrm>
        <a:graphic>
          <a:graphicData uri="http://schemas.openxmlformats.org/drawingml/2006/table">
            <a:tbl>
              <a:tblPr/>
              <a:tblGrid>
                <a:gridCol w="2520403"/>
                <a:gridCol w="1127915"/>
                <a:gridCol w="984024"/>
                <a:gridCol w="724093"/>
                <a:gridCol w="984024"/>
                <a:gridCol w="974741"/>
              </a:tblGrid>
              <a:tr h="77365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Разходи за местни дейности </a:t>
                      </a:r>
                    </a:p>
                  </a:txBody>
                  <a:tcPr marL="8019" marR="8019" marT="80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725299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ДЕЙНОСТ</a:t>
                      </a:r>
                    </a:p>
                  </a:txBody>
                  <a:tcPr marL="8019" marR="8019" marT="80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9" marR="8019" marT="80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капиталови СЕБРА</a:t>
                      </a:r>
                    </a:p>
                  </a:txBody>
                  <a:tcPr marL="8019" marR="8019" marT="80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КР собствени</a:t>
                      </a:r>
                    </a:p>
                  </a:txBody>
                  <a:tcPr marL="8019" marR="8019" marT="80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КР водопровод МРРБ</a:t>
                      </a:r>
                    </a:p>
                  </a:txBody>
                  <a:tcPr marL="8019" marR="8019" marT="80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9" marR="8019" marT="80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общ.адм-я                 2122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659 000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659 000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общ. съвет               2123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здравеопазване    2469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пенс. Клубове        2525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прог. Врем заетост 2532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ВиК инфраср.             2603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улично осветл.         2604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ремонт улици            2606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рем. Дейности         2619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620 005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620 005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чистота                         2623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261 667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261 667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оп. На ок.среда        2629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3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спорт за всички         2714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170 000</a:t>
                      </a:r>
                    </a:p>
                  </a:txBody>
                  <a:tcPr marL="8019" marR="8019" marT="80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028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18</a:t>
            </a:fld>
            <a:endParaRPr lang="bg-BG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031137"/>
              </p:ext>
            </p:extLst>
          </p:nvPr>
        </p:nvGraphicFramePr>
        <p:xfrm>
          <a:off x="381000" y="228604"/>
          <a:ext cx="7385430" cy="6324600"/>
        </p:xfrm>
        <a:graphic>
          <a:graphicData uri="http://schemas.openxmlformats.org/drawingml/2006/table">
            <a:tbl>
              <a:tblPr/>
              <a:tblGrid>
                <a:gridCol w="2542832"/>
                <a:gridCol w="1140535"/>
                <a:gridCol w="990956"/>
                <a:gridCol w="729195"/>
                <a:gridCol w="990956"/>
                <a:gridCol w="990956"/>
              </a:tblGrid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гр. Парк.                      2745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дейности култура    2759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селско и горско        2829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пътни знаци и марк.  2831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зимно поддържане     2832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332 048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332 048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туризъм                            2865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др.дейности иконом.   2898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21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разх. Лихви                        2910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Кап.Разходи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910 300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261 893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1 172 193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32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ВСИЧКО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2 657 720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910 300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271 893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4 439 913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603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19</a:t>
            </a:fld>
            <a:endParaRPr lang="bg-BG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708777"/>
              </p:ext>
            </p:extLst>
          </p:nvPr>
        </p:nvGraphicFramePr>
        <p:xfrm>
          <a:off x="304800" y="295738"/>
          <a:ext cx="7391399" cy="6257466"/>
        </p:xfrm>
        <a:graphic>
          <a:graphicData uri="http://schemas.openxmlformats.org/drawingml/2006/table">
            <a:tbl>
              <a:tblPr/>
              <a:tblGrid>
                <a:gridCol w="3049597"/>
                <a:gridCol w="4262694"/>
                <a:gridCol w="79108"/>
              </a:tblGrid>
              <a:tr h="69527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ИЗДРЪЖКА СЪС СОБСТВЕНИ ПРИХОДИ 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695274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9527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РАЗПОРЕДИТЕЛ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СУМА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7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ДЕТСКА ГРАДИНА 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150 000</a:t>
                      </a:r>
                      <a:endParaRPr lang="bg-BG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7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ДЕТСКА ЯСЛА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40 000</a:t>
                      </a:r>
                      <a:endParaRPr lang="bg-BG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7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СОЦ.ПАТРОНАЖ 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76 000</a:t>
                      </a:r>
                      <a:endParaRPr lang="bg-BG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7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ПГИ ДОФИНАНСИРАНЕ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2 273</a:t>
                      </a:r>
                      <a:endParaRPr lang="bg-BG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7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ЧИСТО ДРЯНОВО 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336 400</a:t>
                      </a:r>
                      <a:endParaRPr lang="bg-BG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7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bg-BG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604 673</a:t>
                      </a:r>
                      <a:endParaRPr lang="bg-BG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bg-BG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66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0"/>
            <a:ext cx="73914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4000">
                <a:latin typeface="Century" pitchFamily="18" charset="0"/>
              </a:rPr>
              <a:t>ПУБЛИЧНО ОБСЪЖДАНЕ</a:t>
            </a:r>
            <a:r>
              <a:rPr lang="bg-BG" sz="4000"/>
              <a:t> 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5EE3-4E67-4317-B909-97B64AB6518D}" type="slidenum">
              <a:rPr lang="bg-BG" smtClean="0"/>
              <a:pPr>
                <a:defRPr/>
              </a:pPr>
              <a:t>2</a:t>
            </a:fld>
            <a:endParaRPr lang="bg-BG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762000" y="2895600"/>
            <a:ext cx="7848600" cy="83820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bg-BG" altLang="bg-BG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ПРОЕКТ НА БЮДЖЕТ </a:t>
            </a:r>
            <a:r>
              <a:rPr lang="bg-BG" altLang="bg-BG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2021</a:t>
            </a:r>
            <a:r>
              <a:rPr lang="en-US" altLang="bg-BG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bg-BG" altLang="bg-BG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г</a:t>
            </a:r>
            <a:r>
              <a:rPr lang="bg-BG" altLang="bg-BG" sz="3200" dirty="0">
                <a:solidFill>
                  <a:schemeClr val="tx1"/>
                </a:solidFill>
                <a:latin typeface="Century" pitchFamily="18" charset="0"/>
              </a:rPr>
              <a:t>.</a:t>
            </a: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438400" y="5715000"/>
            <a:ext cx="388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bg-BG" altLang="bg-BG" sz="3200" dirty="0" smtClean="0">
                <a:solidFill>
                  <a:schemeClr val="tx1"/>
                </a:solidFill>
                <a:latin typeface="Century" pitchFamily="18" charset="0"/>
              </a:rPr>
              <a:t>дата:20.0</a:t>
            </a:r>
            <a:r>
              <a:rPr lang="en-US" altLang="bg-BG" sz="3200" dirty="0">
                <a:solidFill>
                  <a:schemeClr val="tx1"/>
                </a:solidFill>
                <a:latin typeface="Century" pitchFamily="18" charset="0"/>
              </a:rPr>
              <a:t>1</a:t>
            </a:r>
            <a:r>
              <a:rPr lang="bg-BG" altLang="bg-BG" sz="3200" dirty="0" smtClean="0">
                <a:solidFill>
                  <a:schemeClr val="tx1"/>
                </a:solidFill>
                <a:latin typeface="Century" pitchFamily="18" charset="0"/>
              </a:rPr>
              <a:t>.2021г</a:t>
            </a:r>
            <a:r>
              <a:rPr lang="bg-BG" altLang="bg-BG" sz="3200" dirty="0">
                <a:solidFill>
                  <a:schemeClr val="tx1"/>
                </a:solidFill>
                <a:latin typeface="Century" pitchFamily="18" charset="0"/>
              </a:rPr>
              <a:t>.</a:t>
            </a: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1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p"/>
      <p:bldP spid="410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4724172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400" i="1" dirty="0"/>
              <a:t>Разходи ЗА </a:t>
            </a:r>
            <a:r>
              <a:rPr lang="bg-BG" sz="3400" i="1" dirty="0" smtClean="0"/>
              <a:t>2021</a:t>
            </a:r>
            <a:r>
              <a:rPr lang="bg-BG" sz="3400" i="1" cap="none" dirty="0" smtClean="0"/>
              <a:t>г</a:t>
            </a:r>
            <a:r>
              <a:rPr lang="bg-BG" sz="3400" i="1" dirty="0"/>
              <a:t>.</a:t>
            </a:r>
            <a:endParaRPr lang="en-US" sz="3400" i="1" dirty="0"/>
          </a:p>
        </p:txBody>
      </p:sp>
      <p:graphicFrame>
        <p:nvGraphicFramePr>
          <p:cNvPr id="2" name="Object 6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914067871"/>
              </p:ext>
            </p:extLst>
          </p:nvPr>
        </p:nvGraphicFramePr>
        <p:xfrm>
          <a:off x="327025" y="1676400"/>
          <a:ext cx="8623300" cy="4202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BD0F84AF-9149-4494-9760-31699B261942}" type="slidenum">
              <a:rPr lang="bg-BG">
                <a:latin typeface="+mn-lt"/>
              </a:rPr>
              <a:pPr defTabSz="913727">
                <a:defRPr/>
              </a:pPr>
              <a:t>20</a:t>
            </a:fld>
            <a:endParaRPr lang="bg-BG">
              <a:latin typeface="+mn-lt"/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4505325" y="287655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4505325" y="-371475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4505325" y="287020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076873" cy="827751"/>
          </a:xfrm>
        </p:spPr>
        <p:txBody>
          <a:bodyPr/>
          <a:lstStyle/>
          <a:p>
            <a:pPr eaLnBrk="1" hangingPunct="1">
              <a:defRPr/>
            </a:pPr>
            <a:r>
              <a:rPr lang="bg-BG" sz="3100" i="1" dirty="0">
                <a:solidFill>
                  <a:schemeClr val="tx1"/>
                </a:solidFill>
              </a:rPr>
              <a:t>СОЦИАЛНА ПРОГРАМА ЗА </a:t>
            </a:r>
            <a:r>
              <a:rPr lang="bg-BG" sz="3100" i="1" dirty="0" smtClean="0">
                <a:solidFill>
                  <a:schemeClr val="tx1"/>
                </a:solidFill>
              </a:rPr>
              <a:t>2021 </a:t>
            </a:r>
            <a:r>
              <a:rPr lang="bg-BG" sz="3100" i="1" cap="none" dirty="0">
                <a:solidFill>
                  <a:schemeClr val="tx1"/>
                </a:solidFill>
              </a:rPr>
              <a:t>г</a:t>
            </a:r>
            <a:r>
              <a:rPr lang="bg-BG" sz="3100" i="1" dirty="0">
                <a:solidFill>
                  <a:schemeClr val="tx1"/>
                </a:solidFill>
              </a:rPr>
              <a:t>.</a:t>
            </a:r>
            <a:endParaRPr lang="en-US" sz="3100" i="1" dirty="0">
              <a:solidFill>
                <a:schemeClr val="tx1"/>
              </a:solidFill>
            </a:endParaRP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4072" y="246043"/>
            <a:ext cx="2133600" cy="476250"/>
          </a:xfrm>
        </p:spPr>
        <p:txBody>
          <a:bodyPr/>
          <a:lstStyle/>
          <a:p>
            <a:pPr defTabSz="913837">
              <a:defRPr/>
            </a:pPr>
            <a:fld id="{EAB33269-7F19-4105-B610-F250179FE20E}" type="slidenum">
              <a:rPr lang="bg-BG">
                <a:latin typeface="+mn-lt"/>
              </a:rPr>
              <a:pPr defTabSz="913837">
                <a:defRPr/>
              </a:pPr>
              <a:t>21</a:t>
            </a:fld>
            <a:endParaRPr lang="bg-BG">
              <a:latin typeface="+mn-lt"/>
            </a:endParaRPr>
          </a:p>
        </p:txBody>
      </p:sp>
      <p:sp>
        <p:nvSpPr>
          <p:cNvPr id="34820" name="Rectangle 1"/>
          <p:cNvSpPr>
            <a:spLocks noChangeArrowheads="1"/>
          </p:cNvSpPr>
          <p:nvPr/>
        </p:nvSpPr>
        <p:spPr bwMode="auto">
          <a:xfrm>
            <a:off x="669925" y="1588532"/>
            <a:ext cx="8113712" cy="4497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Специализирана институция за предоставяне на социални услуги „ Комплекс за социални услуги за възрастни хора“ с капацитет 1</a:t>
            </a:r>
            <a:r>
              <a:rPr lang="en-US" sz="1600" dirty="0" smtClean="0">
                <a:solidFill>
                  <a:srgbClr val="FFFF00"/>
                </a:solidFill>
                <a:latin typeface="+mn-lt"/>
              </a:rPr>
              <a:t>5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7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места и бюджет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2 041 652 лв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Социални услуги предоставяни в общността с капацитет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155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места и бюджет 1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128 360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лв. в т.ч. Дневен център за деца с увреждания, Дневен център за стари хора, Център за обществена подкрепа, 4 броя защитени жилища, преходно жилище</a:t>
            </a:r>
            <a:r>
              <a:rPr lang="ru-RU" sz="1600" dirty="0">
                <a:solidFill>
                  <a:srgbClr val="FFFF00"/>
                </a:solidFill>
                <a:latin typeface="+mn-lt"/>
              </a:rPr>
              <a:t>.</a:t>
            </a:r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Домашен социален патронаж с капацитет 80 места и бюджет 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76 000лв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субсидии за 3 пенсионерски клуба и клуб на инвалида –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5000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лв.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Отпадане на част от таксите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за детска градина.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изплащане на еднократни помощи за новородени и помощи на сираци и </a:t>
            </a:r>
            <a:r>
              <a:rPr lang="bg-BG" sz="1600" dirty="0" err="1">
                <a:solidFill>
                  <a:srgbClr val="FFFF00"/>
                </a:solidFill>
                <a:latin typeface="+mn-lt"/>
              </a:rPr>
              <a:t>полу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-сираци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изплащане на помощи на семейства  с репродуктивни проблеми.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" y="333165"/>
            <a:ext cx="8229600" cy="1143000"/>
          </a:xfrm>
        </p:spPr>
        <p:txBody>
          <a:bodyPr>
            <a:noAutofit/>
          </a:bodyPr>
          <a:lstStyle/>
          <a:p>
            <a:r>
              <a:rPr lang="bg-BG" sz="3600" i="1" dirty="0">
                <a:effectLst/>
              </a:rPr>
              <a:t>Финансиране на </a:t>
            </a:r>
            <a:r>
              <a:rPr lang="ru-RU" sz="3600" i="1" dirty="0" err="1">
                <a:effectLst/>
              </a:rPr>
              <a:t>спортни</a:t>
            </a:r>
            <a:r>
              <a:rPr lang="ru-RU" sz="3600" i="1" dirty="0">
                <a:effectLst/>
              </a:rPr>
              <a:t> и </a:t>
            </a:r>
            <a:br>
              <a:rPr lang="ru-RU" sz="3600" i="1" dirty="0">
                <a:effectLst/>
              </a:rPr>
            </a:br>
            <a:r>
              <a:rPr lang="ru-RU" sz="3600" i="1" dirty="0" err="1">
                <a:effectLst/>
              </a:rPr>
              <a:t>културни</a:t>
            </a:r>
            <a:r>
              <a:rPr lang="ru-RU" sz="3600" i="1" dirty="0">
                <a:effectLst/>
              </a:rPr>
              <a:t> </a:t>
            </a:r>
            <a:r>
              <a:rPr lang="ru-RU" sz="3600" i="1" dirty="0" err="1">
                <a:effectLst/>
              </a:rPr>
              <a:t>дейности</a:t>
            </a:r>
            <a:r>
              <a:rPr lang="ru-RU" sz="3600" i="1" dirty="0">
                <a:effectLst/>
              </a:rPr>
              <a:t> за </a:t>
            </a:r>
            <a:r>
              <a:rPr lang="ru-RU" sz="3600" i="1" dirty="0" smtClean="0">
                <a:effectLst/>
              </a:rPr>
              <a:t>2021 </a:t>
            </a:r>
            <a:r>
              <a:rPr lang="ru-RU" sz="3600" i="1" dirty="0">
                <a:effectLst/>
              </a:rPr>
              <a:t>г.</a:t>
            </a:r>
            <a:r>
              <a:rPr lang="en-US" sz="3600" i="1" dirty="0"/>
              <a:t/>
            </a:r>
            <a:br>
              <a:rPr lang="en-US" sz="3600" i="1" dirty="0"/>
            </a:br>
            <a:endParaRPr lang="bg-BG" sz="3600" i="1" dirty="0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81022" y="333165"/>
            <a:ext cx="2133600" cy="476250"/>
          </a:xfrm>
        </p:spPr>
        <p:txBody>
          <a:bodyPr/>
          <a:lstStyle/>
          <a:p>
            <a:pPr defTabSz="913837">
              <a:defRPr/>
            </a:pPr>
            <a:fld id="{01DD31E7-B3D3-4A6E-819E-D3720B2CD25F}" type="slidenum">
              <a:rPr lang="bg-BG">
                <a:latin typeface="+mn-lt"/>
              </a:rPr>
              <a:pPr defTabSz="913837">
                <a:defRPr/>
              </a:pPr>
              <a:t>22</a:t>
            </a:fld>
            <a:endParaRPr lang="bg-BG">
              <a:latin typeface="+mn-lt"/>
            </a:endParaRPr>
          </a:p>
        </p:txBody>
      </p:sp>
      <p:sp>
        <p:nvSpPr>
          <p:cNvPr id="35844" name="Правоъгълник 4"/>
          <p:cNvSpPr>
            <a:spLocks noChangeArrowheads="1"/>
          </p:cNvSpPr>
          <p:nvPr/>
        </p:nvSpPr>
        <p:spPr bwMode="auto">
          <a:xfrm>
            <a:off x="609600" y="2667000"/>
            <a:ext cx="8399462" cy="1912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srgbClr val="FFFF00"/>
                </a:solidFill>
              </a:rPr>
              <a:t>Субсидии за </a:t>
            </a:r>
            <a:r>
              <a:rPr lang="bg-BG" sz="2400" dirty="0">
                <a:solidFill>
                  <a:srgbClr val="FFFF00"/>
                </a:solidFill>
              </a:rPr>
              <a:t>спортни клубове  	</a:t>
            </a:r>
            <a:r>
              <a:rPr lang="ru-RU" sz="2400" dirty="0">
                <a:solidFill>
                  <a:srgbClr val="FFFF00"/>
                </a:solidFill>
              </a:rPr>
              <a:t>–  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66</a:t>
            </a:r>
            <a:r>
              <a:rPr lang="bg-BG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>
                <a:solidFill>
                  <a:srgbClr val="FFC000"/>
                </a:solidFill>
              </a:rPr>
              <a:t>000 </a:t>
            </a:r>
            <a:r>
              <a:rPr lang="bg-BG" sz="2400" b="1" dirty="0" err="1">
                <a:solidFill>
                  <a:srgbClr val="FFC000"/>
                </a:solidFill>
              </a:rPr>
              <a:t>лв</a:t>
            </a:r>
            <a:r>
              <a:rPr lang="ru-RU" sz="2400" b="1" dirty="0">
                <a:solidFill>
                  <a:srgbClr val="FFC000"/>
                </a:solidFill>
              </a:rPr>
              <a:t>.</a:t>
            </a:r>
          </a:p>
          <a:p>
            <a:pPr algn="just"/>
            <a:endParaRPr lang="bg-BG" sz="2400" b="1" dirty="0">
              <a:solidFill>
                <a:srgbClr val="FFC000"/>
              </a:solidFill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bg-BG" sz="2400" dirty="0">
                <a:solidFill>
                  <a:srgbClr val="FFFF00"/>
                </a:solidFill>
              </a:rPr>
              <a:t>Дейности</a:t>
            </a:r>
            <a:r>
              <a:rPr lang="ru-RU" sz="2400" dirty="0">
                <a:solidFill>
                  <a:srgbClr val="FFFF00"/>
                </a:solidFill>
              </a:rPr>
              <a:t> от </a:t>
            </a:r>
            <a:r>
              <a:rPr lang="bg-BG" sz="2400" dirty="0">
                <a:solidFill>
                  <a:srgbClr val="FFFF00"/>
                </a:solidFill>
              </a:rPr>
              <a:t>културния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bg-BG" sz="2400" dirty="0">
                <a:solidFill>
                  <a:srgbClr val="FFFF00"/>
                </a:solidFill>
              </a:rPr>
              <a:t>календар</a:t>
            </a:r>
            <a:r>
              <a:rPr lang="ru-RU" sz="2400" dirty="0">
                <a:solidFill>
                  <a:srgbClr val="FFFF00"/>
                </a:solidFill>
              </a:rPr>
              <a:t> –      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55 </a:t>
            </a:r>
            <a:r>
              <a:rPr lang="ru-RU" sz="2400" b="1" dirty="0">
                <a:solidFill>
                  <a:srgbClr val="FFC000"/>
                </a:solidFill>
              </a:rPr>
              <a:t>000 </a:t>
            </a:r>
            <a:r>
              <a:rPr lang="ru-RU" sz="2400" b="1" dirty="0" err="1">
                <a:solidFill>
                  <a:srgbClr val="FFC000"/>
                </a:solidFill>
              </a:rPr>
              <a:t>лв</a:t>
            </a:r>
            <a:r>
              <a:rPr lang="ru-RU" sz="2400" b="1" dirty="0">
                <a:solidFill>
                  <a:srgbClr val="FFC000"/>
                </a:solidFill>
              </a:rPr>
              <a:t>.</a:t>
            </a:r>
          </a:p>
          <a:p>
            <a:pPr algn="just"/>
            <a:endParaRPr lang="bg-BG" sz="2400" dirty="0">
              <a:solidFill>
                <a:srgbClr val="FFFF00"/>
              </a:solidFill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bg-BG" sz="2400" dirty="0">
                <a:solidFill>
                  <a:srgbClr val="FFFF00"/>
                </a:solidFill>
              </a:rPr>
              <a:t>Читалища</a:t>
            </a:r>
            <a:r>
              <a:rPr lang="ru-RU" sz="2400" dirty="0">
                <a:solidFill>
                  <a:srgbClr val="FFFF00"/>
                </a:solidFill>
              </a:rPr>
              <a:t> и Исторически музей  –     </a:t>
            </a:r>
            <a:r>
              <a:rPr lang="ru-RU" sz="2400" dirty="0" smtClean="0">
                <a:solidFill>
                  <a:srgbClr val="FFFF00"/>
                </a:solidFill>
              </a:rPr>
              <a:t>  </a:t>
            </a:r>
            <a:r>
              <a:rPr lang="bg-BG" sz="2400" b="1" dirty="0" smtClean="0">
                <a:solidFill>
                  <a:srgbClr val="FFC000"/>
                </a:solidFill>
              </a:rPr>
              <a:t>515 361 </a:t>
            </a:r>
            <a:r>
              <a:rPr lang="bg-BG" sz="2400" b="1" dirty="0" err="1" smtClean="0">
                <a:solidFill>
                  <a:srgbClr val="FFC000"/>
                </a:solidFill>
              </a:rPr>
              <a:t>лв</a:t>
            </a:r>
            <a:r>
              <a:rPr lang="ru-RU" sz="2400" b="1" dirty="0">
                <a:solidFill>
                  <a:srgbClr val="FFC000"/>
                </a:solidFill>
              </a:rPr>
              <a:t>.</a:t>
            </a:r>
            <a:endParaRPr lang="bg-BG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1" y="520453"/>
            <a:ext cx="7544026" cy="663353"/>
          </a:xfrm>
        </p:spPr>
        <p:txBody>
          <a:bodyPr>
            <a:noAutofit/>
          </a:bodyPr>
          <a:lstStyle/>
          <a:p>
            <a:r>
              <a:rPr lang="bg-BG" sz="2800" i="1" dirty="0">
                <a:effectLst/>
              </a:rPr>
              <a:t>ДЕЙНОСТИ ПО БЛАГОУСТРОЯВАНЕ  </a:t>
            </a:r>
            <a:r>
              <a:rPr lang="ru-RU" sz="2800" i="1" dirty="0">
                <a:effectLst/>
              </a:rPr>
              <a:t>ЗА </a:t>
            </a:r>
            <a:r>
              <a:rPr lang="ru-RU" sz="2800" i="1" dirty="0" smtClean="0">
                <a:effectLst/>
              </a:rPr>
              <a:t>2021 </a:t>
            </a:r>
            <a:r>
              <a:rPr lang="ru-RU" sz="2800" i="1" dirty="0">
                <a:effectLst/>
              </a:rPr>
              <a:t>г.</a:t>
            </a:r>
            <a:endParaRPr lang="bg-BG" sz="2800" i="1" dirty="0">
              <a:effectLst/>
            </a:endParaRP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82328"/>
            <a:ext cx="2133600" cy="476250"/>
          </a:xfrm>
        </p:spPr>
        <p:txBody>
          <a:bodyPr/>
          <a:lstStyle/>
          <a:p>
            <a:pPr defTabSz="913837">
              <a:defRPr/>
            </a:pPr>
            <a:fld id="{01DD31E7-B3D3-4A6E-819E-D3720B2CD25F}" type="slidenum">
              <a:rPr lang="bg-BG">
                <a:latin typeface="+mn-lt"/>
              </a:rPr>
              <a:pPr defTabSz="913837">
                <a:defRPr/>
              </a:pPr>
              <a:t>23</a:t>
            </a:fld>
            <a:endParaRPr lang="bg-BG">
              <a:latin typeface="+mn-lt"/>
            </a:endParaRPr>
          </a:p>
        </p:txBody>
      </p:sp>
      <p:sp>
        <p:nvSpPr>
          <p:cNvPr id="35844" name="Правоъгълник 4"/>
          <p:cNvSpPr>
            <a:spLocks noChangeArrowheads="1"/>
          </p:cNvSpPr>
          <p:nvPr/>
        </p:nvSpPr>
        <p:spPr bwMode="auto">
          <a:xfrm>
            <a:off x="228600" y="1898650"/>
            <a:ext cx="8763000" cy="3389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Ремонт на общинска пътна мрежа	    	               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 - 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606 329 лв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Чистота					                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- 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753 261лв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Улично осветление /ремонтни дейности/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        	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  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-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120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000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Ремонт тротоари и улични настилки /материали/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    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 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- 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50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000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Текущ ремонт хоризонтална и вертикална маркировка -  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10 000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</a:t>
            </a:r>
            <a:r>
              <a:rPr lang="bg-BG" sz="1800" dirty="0">
                <a:solidFill>
                  <a:srgbClr val="FFFF00"/>
                </a:solidFill>
                <a:latin typeface="+mn-lt"/>
              </a:rPr>
              <a:t>Ремонт на общински обекти - 	</a:t>
            </a:r>
            <a:r>
              <a:rPr lang="en-US" sz="1800" dirty="0">
                <a:solidFill>
                  <a:srgbClr val="FFFF00"/>
                </a:solidFill>
                <a:latin typeface="+mn-lt"/>
              </a:rPr>
              <a:t>		   </a:t>
            </a:r>
            <a:r>
              <a:rPr lang="bg-BG" sz="1800" dirty="0">
                <a:solidFill>
                  <a:srgbClr val="FFFF00"/>
                </a:solidFill>
                <a:latin typeface="+mn-lt"/>
              </a:rPr>
              <a:t> -   </a:t>
            </a:r>
            <a:r>
              <a:rPr lang="bg-BG" sz="1800" b="1" dirty="0" smtClean="0">
                <a:solidFill>
                  <a:srgbClr val="FFC000"/>
                </a:solidFill>
                <a:latin typeface="+mn-lt"/>
              </a:rPr>
              <a:t>378 </a:t>
            </a:r>
            <a:r>
              <a:rPr lang="bg-BG" sz="1800" b="1" dirty="0">
                <a:solidFill>
                  <a:srgbClr val="FFC000"/>
                </a:solidFill>
                <a:latin typeface="+mn-lt"/>
              </a:rPr>
              <a:t>000 лв.</a:t>
            </a:r>
            <a:endParaRPr lang="bg-BG" altLang="bg-BG" sz="1800" b="1" dirty="0">
              <a:solidFill>
                <a:srgbClr val="FFC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501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100" i="1" dirty="0"/>
              <a:t>Инвестиционна програма за </a:t>
            </a:r>
            <a:r>
              <a:rPr lang="bg-BG" sz="3100" i="1" dirty="0" smtClean="0"/>
              <a:t>2021 </a:t>
            </a:r>
            <a:r>
              <a:rPr lang="bg-BG" sz="3100" i="1" cap="none" dirty="0"/>
              <a:t>г.</a:t>
            </a:r>
            <a:endParaRPr lang="en-US" sz="3100" i="1" dirty="0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28600"/>
            <a:ext cx="2133600" cy="476250"/>
          </a:xfrm>
        </p:spPr>
        <p:txBody>
          <a:bodyPr/>
          <a:lstStyle/>
          <a:p>
            <a:pPr defTabSz="913837">
              <a:defRPr/>
            </a:pPr>
            <a:fld id="{7C30A0BC-8B4C-448C-A59A-1861B59672BD}" type="slidenum">
              <a:rPr lang="bg-BG">
                <a:latin typeface="+mn-lt"/>
              </a:rPr>
              <a:pPr defTabSz="913837">
                <a:defRPr/>
              </a:pPr>
              <a:t>24</a:t>
            </a:fld>
            <a:endParaRPr lang="bg-BG"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762592"/>
              </p:ext>
            </p:extLst>
          </p:nvPr>
        </p:nvGraphicFramePr>
        <p:xfrm>
          <a:off x="457200" y="990596"/>
          <a:ext cx="7467600" cy="5592146"/>
        </p:xfrm>
        <a:graphic>
          <a:graphicData uri="http://schemas.openxmlformats.org/drawingml/2006/table">
            <a:tbl>
              <a:tblPr/>
              <a:tblGrid>
                <a:gridCol w="382006"/>
                <a:gridCol w="5656153"/>
                <a:gridCol w="1429441"/>
              </a:tblGrid>
              <a:tr h="41592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на обекта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Стойност /лв./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1019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622"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І.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Финансиране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целева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субсидия от РБ в размер на 910 300 лева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48837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улици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в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ж.к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 Успех гр.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138 900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58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Основен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ремонт ул. Максим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Райкович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113 900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752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Основен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ремонт на ул.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Христо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Ботев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с. Царева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123 729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50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Облагородяване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задблоково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пространство на ул.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Александър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Стамболийски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в с. Царева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29 800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752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ул. Гурко гр.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99 400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50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Основен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ремонт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дворно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пространсто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база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Иглика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към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ЦДГ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Детелина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гр.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59 700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258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„Ремонт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фасади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вътрешен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ремонт и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вертикална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планировка 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съществуваща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административна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сграда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- УПИ II, кв. 8 по плана на с.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Ганчовец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общ.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обл. Габрово“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172 671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50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Довършителни дейности на обект: "Изграждане на комплекс за социални услуги за лица с психични разстройства"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172 200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339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910 300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11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100" i="1" dirty="0"/>
              <a:t>Инвестиционна програма за </a:t>
            </a:r>
            <a:r>
              <a:rPr lang="bg-BG" sz="3100" i="1" dirty="0" smtClean="0"/>
              <a:t>2021 </a:t>
            </a:r>
            <a:r>
              <a:rPr lang="bg-BG" sz="3100" i="1" cap="none" dirty="0"/>
              <a:t>г.</a:t>
            </a:r>
            <a:endParaRPr lang="en-US" sz="3100" i="1" dirty="0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28600"/>
            <a:ext cx="2133600" cy="476250"/>
          </a:xfrm>
        </p:spPr>
        <p:txBody>
          <a:bodyPr/>
          <a:lstStyle/>
          <a:p>
            <a:pPr defTabSz="913837">
              <a:defRPr/>
            </a:pPr>
            <a:fld id="{7C30A0BC-8B4C-448C-A59A-1861B59672BD}" type="slidenum">
              <a:rPr lang="bg-BG">
                <a:latin typeface="+mn-lt"/>
              </a:rPr>
              <a:pPr defTabSz="913837">
                <a:defRPr/>
              </a:pPr>
              <a:t>25</a:t>
            </a:fld>
            <a:endParaRPr lang="bg-BG"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143991"/>
              </p:ext>
            </p:extLst>
          </p:nvPr>
        </p:nvGraphicFramePr>
        <p:xfrm>
          <a:off x="457200" y="1066799"/>
          <a:ext cx="7239001" cy="4953000"/>
        </p:xfrm>
        <a:graphic>
          <a:graphicData uri="http://schemas.openxmlformats.org/drawingml/2006/table">
            <a:tbl>
              <a:tblPr/>
              <a:tblGrid>
                <a:gridCol w="370312"/>
                <a:gridCol w="5483006"/>
                <a:gridCol w="1385683"/>
              </a:tblGrid>
              <a:tr h="1028700">
                <a:tc>
                  <a:txBody>
                    <a:bodyPr/>
                    <a:lstStyle/>
                    <a:p>
                      <a:pPr algn="l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ІI.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Капиталови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разходи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финансирани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от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приходи и 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преходни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остатъци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размер на 208 496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лв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Асфалтиране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улица в с.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Руня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31 800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улица в с.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Зая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44 700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ул.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Шипка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в с.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Гостилица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53 900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Довършителни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дейности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по ул.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Шипка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със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средства от ПМС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9 293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транспортно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средство за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нуждите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ДУПУЛ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Изграждане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парна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инсталация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за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нуждите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ДУПУЛ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13 803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перална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машина за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нуждите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КСУВХ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уреди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за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спортна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зала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208 496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633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3100" i="1" dirty="0">
                <a:solidFill>
                  <a:srgbClr val="EBEBEB"/>
                </a:solidFill>
              </a:rPr>
              <a:t>Инвестиционна програма за </a:t>
            </a:r>
            <a:r>
              <a:rPr lang="bg-BG" sz="3100" i="1" dirty="0" smtClean="0">
                <a:solidFill>
                  <a:srgbClr val="EBEBEB"/>
                </a:solidFill>
              </a:rPr>
              <a:t>2021 </a:t>
            </a:r>
            <a:r>
              <a:rPr lang="bg-BG" sz="3100" i="1" dirty="0">
                <a:solidFill>
                  <a:srgbClr val="EBEBEB"/>
                </a:solidFill>
              </a:rPr>
              <a:t>г.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274638"/>
            <a:ext cx="2133600" cy="412748"/>
          </a:xfrm>
        </p:spPr>
        <p:txBody>
          <a:bodyPr/>
          <a:lstStyle/>
          <a:p>
            <a:pPr>
              <a:defRPr/>
            </a:pPr>
            <a:fld id="{5EE3906A-06CF-41CC-8DA3-9842CF97B103}" type="slidenum">
              <a:rPr lang="bg-BG" smtClean="0"/>
              <a:pPr>
                <a:defRPr/>
              </a:pPr>
              <a:t>26</a:t>
            </a:fld>
            <a:endParaRPr lang="bg-BG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153693"/>
              </p:ext>
            </p:extLst>
          </p:nvPr>
        </p:nvGraphicFramePr>
        <p:xfrm>
          <a:off x="838200" y="914402"/>
          <a:ext cx="7010400" cy="4886881"/>
        </p:xfrm>
        <a:graphic>
          <a:graphicData uri="http://schemas.openxmlformats.org/drawingml/2006/table">
            <a:tbl>
              <a:tblPr/>
              <a:tblGrid>
                <a:gridCol w="358618"/>
                <a:gridCol w="5309857"/>
                <a:gridCol w="1341925"/>
              </a:tblGrid>
              <a:tr h="927495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IІІ.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Капиталови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разходи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финансирани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от приходи по § 40-00  -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постъпления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от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продажба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общински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нефинансови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активи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размер на 122 200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лв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608669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Възстановяване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настилка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върху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подменена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вътрешна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водопроводна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мрежа в с.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Янтра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29 200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34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улици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в кв.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Никоевци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35 400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34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Рехабилитация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детска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площадка ул. Гурко гр.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57 600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208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122 200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114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ІV.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Капиталови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разходи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финансирани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от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източници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размер на 600 000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лв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539247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Основен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ремонт на водопровод на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главен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път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с. Царева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600 000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748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600 000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732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Общо капиталови разходи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1 840 996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61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229600" cy="3200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bg-BG" altLang="bg-BG" sz="3600">
                <a:latin typeface="Century" pitchFamily="18" charset="0"/>
              </a:rPr>
              <a:t>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bg-BG" altLang="bg-BG" sz="3600">
              <a:latin typeface="Century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bg-BG" altLang="bg-BG" sz="3600">
              <a:latin typeface="Century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bg-BG" altLang="bg-BG" sz="3600">
                <a:latin typeface="Century" pitchFamily="18" charset="0"/>
              </a:rPr>
              <a:t>     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27</a:t>
            </a:fld>
            <a:endParaRPr lang="bg-BG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09600" y="2133600"/>
            <a:ext cx="7696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marL="341313" indent="-3413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>
                <a:solidFill>
                  <a:schemeClr val="tx1"/>
                </a:solidFill>
                <a:latin typeface="Century" pitchFamily="18" charset="0"/>
              </a:rPr>
              <a:t>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 b="1" i="1">
                <a:solidFill>
                  <a:srgbClr val="FFFF00"/>
                </a:solidFill>
              </a:rPr>
              <a:t>   Благодарим Ви за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 b="1" i="1">
                <a:solidFill>
                  <a:srgbClr val="FFFF00"/>
                </a:solidFill>
              </a:rPr>
              <a:t> вниманието!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P spid="512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latin typeface="Century" pitchFamily="18" charset="0"/>
              </a:rPr>
              <a:t>Нормативна база – </a:t>
            </a:r>
            <a:r>
              <a:rPr lang="bg-BG" sz="3200" b="1" i="1" dirty="0" smtClean="0">
                <a:latin typeface="Century" pitchFamily="18" charset="0"/>
              </a:rPr>
              <a:t>2021 </a:t>
            </a:r>
            <a:r>
              <a:rPr lang="bg-BG" sz="3200" b="1" i="1" cap="none" dirty="0">
                <a:latin typeface="Century" pitchFamily="18" charset="0"/>
              </a:rPr>
              <a:t>г</a:t>
            </a:r>
            <a:r>
              <a:rPr lang="bg-BG" sz="3200" i="1" dirty="0">
                <a:latin typeface="Century" pitchFamily="18" charset="0"/>
              </a:rPr>
              <a:t>.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484710" y="1190624"/>
            <a:ext cx="8229600" cy="5105400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 за Държавния бюджет на Република България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 за публичните финанси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 за общинския дълг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Закона за местни данъци и такси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i="1" dirty="0">
                <a:solidFill>
                  <a:srgbClr val="FFFF00"/>
                </a:solidFill>
              </a:rPr>
              <a:t>Решение № </a:t>
            </a:r>
            <a:r>
              <a:rPr lang="bg-BG" sz="2000" i="1" dirty="0" smtClean="0">
                <a:solidFill>
                  <a:srgbClr val="FFFF00"/>
                </a:solidFill>
              </a:rPr>
              <a:t>210 </a:t>
            </a:r>
            <a:r>
              <a:rPr lang="bg-BG" sz="2000" i="1" dirty="0">
                <a:solidFill>
                  <a:srgbClr val="FFFF00"/>
                </a:solidFill>
              </a:rPr>
              <a:t>/ </a:t>
            </a:r>
            <a:r>
              <a:rPr lang="bg-BG" sz="2000" i="1" dirty="0" smtClean="0">
                <a:solidFill>
                  <a:srgbClr val="FFFF00"/>
                </a:solidFill>
              </a:rPr>
              <a:t>18.0</a:t>
            </a:r>
            <a:r>
              <a:rPr lang="en-US" sz="2000" i="1" dirty="0">
                <a:solidFill>
                  <a:srgbClr val="FFFF00"/>
                </a:solidFill>
              </a:rPr>
              <a:t>4</a:t>
            </a:r>
            <a:r>
              <a:rPr lang="bg-BG" sz="2000" i="1" dirty="0" smtClean="0">
                <a:solidFill>
                  <a:srgbClr val="FFFF00"/>
                </a:solidFill>
              </a:rPr>
              <a:t>.2020 </a:t>
            </a:r>
            <a:r>
              <a:rPr lang="bg-BG" sz="2000" i="1" dirty="0">
                <a:solidFill>
                  <a:srgbClr val="FFFF00"/>
                </a:solidFill>
              </a:rPr>
              <a:t>г. за приемане </a:t>
            </a:r>
            <a:r>
              <a:rPr lang="bg-BG" sz="2000" dirty="0">
                <a:solidFill>
                  <a:srgbClr val="FFFF00"/>
                </a:solidFill>
              </a:rPr>
              <a:t>на стандарти за делегираните от държавата дейности през </a:t>
            </a:r>
            <a:r>
              <a:rPr lang="bg-BG" sz="2000" dirty="0" smtClean="0">
                <a:solidFill>
                  <a:srgbClr val="FFFF00"/>
                </a:solidFill>
              </a:rPr>
              <a:t>2021 </a:t>
            </a:r>
            <a:r>
              <a:rPr lang="bg-BG" sz="2000" dirty="0">
                <a:solidFill>
                  <a:srgbClr val="FFFF00"/>
                </a:solidFill>
              </a:rPr>
              <a:t>г. с натурални и стойностни показатели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bg-BG" sz="2000" dirty="0">
                <a:solidFill>
                  <a:srgbClr val="FFFF00"/>
                </a:solidFill>
              </a:rPr>
              <a:t>Наредбата за условията и реда за съставяне на бюджетна прогноза за местните дейности за следващите три години и за съставяне, приемане, изпълнение и отчитане на бюджета на Община Дряново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Стратегия за развитие на общината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Стратегията и програмата за управление и разпореждане с общински имоти и други нормативни документи имащи отношение към бюджетния процес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3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solidFill>
                  <a:schemeClr val="tx1"/>
                </a:solidFill>
                <a:latin typeface="Century" pitchFamily="18" charset="0"/>
              </a:rPr>
              <a:t>Приоритети на  Бюджет </a:t>
            </a:r>
            <a:r>
              <a:rPr lang="bg-BG" sz="3200" b="1" i="1" dirty="0" smtClean="0">
                <a:solidFill>
                  <a:schemeClr val="tx1"/>
                </a:solidFill>
                <a:latin typeface="Century" pitchFamily="18" charset="0"/>
              </a:rPr>
              <a:t>2021 </a:t>
            </a:r>
            <a:r>
              <a:rPr lang="bg-BG" sz="3200" b="1" i="1" cap="none" dirty="0">
                <a:solidFill>
                  <a:schemeClr val="tx1"/>
                </a:solidFill>
                <a:latin typeface="Century" pitchFamily="18" charset="0"/>
              </a:rPr>
              <a:t>г</a:t>
            </a:r>
            <a:r>
              <a:rPr lang="bg-BG" sz="3200" b="1" i="1" dirty="0">
                <a:solidFill>
                  <a:schemeClr val="tx1"/>
                </a:solidFill>
                <a:latin typeface="Century" pitchFamily="18" charset="0"/>
              </a:rPr>
              <a:t>. - 1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Най-ефективно изразходване на публичните средства. Няма да бъдат поемани нови ангажименти без осигурен финансов ресурс.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Приоритизиране на провежданите политики, изготвяне на мерки за повишаване на събираемостта на собствените приходи /данъчни и неданъчни/, както и на просрочените вземания с цел възстановяване и поддържане на положително бюджетно салдо.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Разходите по бюджета на общината за </a:t>
            </a:r>
            <a:r>
              <a:rPr lang="bg-BG" sz="2000" dirty="0" smtClean="0">
                <a:solidFill>
                  <a:srgbClr val="FFFF00"/>
                </a:solidFill>
              </a:rPr>
              <a:t>2021 </a:t>
            </a:r>
            <a:r>
              <a:rPr lang="bg-BG" sz="2000" dirty="0">
                <a:solidFill>
                  <a:srgbClr val="FFFF00"/>
                </a:solidFill>
              </a:rPr>
              <a:t>г. ще  се ограничат единствено до размера на собствените приходи и получените трансфери от други бюджети и средства от ЕС.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Обезпечаване дейността на всички бюджетни звена и предоставяне на планираните субсидии и трансфери към второстепенните разпоредители с бюджет.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Гарантиране на плащанията по спечелените проекти.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Осигуряване на средства за неотложни текущи ремонти и поддържане на пътната инфраструктура.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4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latin typeface="Century" pitchFamily="18" charset="0"/>
              </a:rPr>
              <a:t>Приоритети на  Бюджет </a:t>
            </a:r>
            <a:r>
              <a:rPr lang="bg-BG" sz="3200" b="1" i="1" dirty="0" smtClean="0">
                <a:latin typeface="Century" pitchFamily="18" charset="0"/>
              </a:rPr>
              <a:t>2021 </a:t>
            </a:r>
            <a:r>
              <a:rPr lang="bg-BG" sz="3200" b="1" i="1" cap="none" dirty="0">
                <a:latin typeface="Century" pitchFamily="18" charset="0"/>
              </a:rPr>
              <a:t>г</a:t>
            </a:r>
            <a:r>
              <a:rPr lang="bg-BG" sz="3200" b="1" i="1" dirty="0">
                <a:latin typeface="Century" pitchFamily="18" charset="0"/>
              </a:rPr>
              <a:t>. - 2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pPr lvl="0" hangingPunct="1">
              <a:buFont typeface="Wingdings" panose="05000000000000000000" pitchFamily="2" charset="2"/>
              <a:buChar char="Ø"/>
            </a:pPr>
            <a:endParaRPr lang="bg-BG" sz="2000" b="1" dirty="0"/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Финансиране на дейностите заложени в културният и спортен календар през </a:t>
            </a:r>
            <a:r>
              <a:rPr lang="bg-BG" sz="2000" dirty="0" smtClean="0">
                <a:solidFill>
                  <a:srgbClr val="FFFF00"/>
                </a:solidFill>
              </a:rPr>
              <a:t>2021 </a:t>
            </a:r>
            <a:r>
              <a:rPr lang="bg-BG" sz="2000" dirty="0">
                <a:solidFill>
                  <a:srgbClr val="FFFF00"/>
                </a:solidFill>
              </a:rPr>
              <a:t>г. 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Засилване ролята на превантивния, текущ и последващ контрол чрез актуализиране на системата за финансово управление и контрол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Общината да поддържа такова равнище на разходите, което да осигурява качествено предоставяне на публичните услуги на населението;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Въвеждане на положителни практики по отношение на целесъобразно  и ефективно изразходване на общинските средства;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Спазване на всички „Фискални правила” заложени в Закона за публичните финанси по отношение нарастване размера на разходите в местните дейности;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384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Rectangle 8"/>
          <p:cNvSpPr>
            <a:spLocks noGrp="1" noChangeArrowheads="1"/>
          </p:cNvSpPr>
          <p:nvPr>
            <p:ph type="title"/>
          </p:nvPr>
        </p:nvSpPr>
        <p:spPr>
          <a:xfrm>
            <a:off x="536811" y="387950"/>
            <a:ext cx="7544026" cy="68557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i="1" dirty="0">
                <a:solidFill>
                  <a:schemeClr val="tx1"/>
                </a:solidFill>
              </a:rPr>
              <a:t>ОБЩО </a:t>
            </a:r>
            <a:r>
              <a:rPr lang="ru-RU" sz="3200" i="1" dirty="0" smtClean="0">
                <a:solidFill>
                  <a:schemeClr val="tx1"/>
                </a:solidFill>
              </a:rPr>
              <a:t>ПРИХОДИ </a:t>
            </a:r>
            <a:r>
              <a:rPr lang="en-US" sz="3200" i="1" dirty="0">
                <a:solidFill>
                  <a:schemeClr val="tx1"/>
                </a:solidFill>
              </a:rPr>
              <a:t>OT</a:t>
            </a:r>
            <a:r>
              <a:rPr lang="ru-RU" sz="3200" i="1" dirty="0">
                <a:solidFill>
                  <a:schemeClr val="tx1"/>
                </a:solidFill>
              </a:rPr>
              <a:t> 20</a:t>
            </a:r>
            <a:r>
              <a:rPr lang="en-US" sz="3200" i="1" dirty="0" smtClean="0">
                <a:solidFill>
                  <a:schemeClr val="tx1"/>
                </a:solidFill>
              </a:rPr>
              <a:t>1</a:t>
            </a:r>
            <a:r>
              <a:rPr lang="bg-BG" sz="3200" i="1" dirty="0" smtClean="0">
                <a:solidFill>
                  <a:schemeClr val="tx1"/>
                </a:solidFill>
              </a:rPr>
              <a:t>9 </a:t>
            </a:r>
            <a:r>
              <a:rPr lang="bg-BG" sz="3200" i="1" cap="none" dirty="0" smtClean="0">
                <a:solidFill>
                  <a:schemeClr val="tx1"/>
                </a:solidFill>
              </a:rPr>
              <a:t>г</a:t>
            </a:r>
            <a:r>
              <a:rPr lang="bg-BG" sz="3200" i="1" dirty="0" smtClean="0">
                <a:solidFill>
                  <a:schemeClr val="tx1"/>
                </a:solidFill>
              </a:rPr>
              <a:t>. </a:t>
            </a:r>
            <a:r>
              <a:rPr lang="bg-BG" sz="3200" i="1" dirty="0">
                <a:solidFill>
                  <a:schemeClr val="tx1"/>
                </a:solidFill>
              </a:rPr>
              <a:t>– </a:t>
            </a:r>
            <a:r>
              <a:rPr lang="en-US" sz="3200" i="1" dirty="0" smtClean="0">
                <a:solidFill>
                  <a:schemeClr val="tx1"/>
                </a:solidFill>
              </a:rPr>
              <a:t>2021</a:t>
            </a:r>
            <a:r>
              <a:rPr lang="bg-BG" sz="3200" i="1" cap="none" dirty="0" smtClean="0">
                <a:solidFill>
                  <a:schemeClr val="tx1"/>
                </a:solidFill>
              </a:rPr>
              <a:t> г</a:t>
            </a:r>
            <a:r>
              <a:rPr lang="bg-BG" sz="3200" i="1" dirty="0" smtClean="0">
                <a:solidFill>
                  <a:schemeClr val="tx1"/>
                </a:solidFill>
              </a:rPr>
              <a:t>. </a:t>
            </a:r>
            <a:endParaRPr lang="en-US" sz="3200" i="1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768821419"/>
              </p:ext>
            </p:extLst>
          </p:nvPr>
        </p:nvGraphicFramePr>
        <p:xfrm>
          <a:off x="536810" y="1657351"/>
          <a:ext cx="7997589" cy="451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509ED3CF-0EBA-4CC2-808D-F07BD0AEE7DA}" type="slidenum">
              <a:rPr lang="bg-BG">
                <a:latin typeface="+mn-lt"/>
              </a:rPr>
              <a:pPr defTabSz="913727">
                <a:defRPr/>
              </a:pPr>
              <a:t>6</a:t>
            </a:fld>
            <a:endParaRPr lang="bg-BG">
              <a:latin typeface="+mn-lt"/>
            </a:endParaRPr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4505325" y="268605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1954132" y="2543175"/>
            <a:ext cx="8953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bg-BG" altLang="bg-BG" sz="1400" b="1" dirty="0">
                <a:latin typeface="Century" pitchFamily="18" charset="0"/>
              </a:rPr>
              <a:t>Млн. лв.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1056"/>
            <a:ext cx="7544026" cy="802367"/>
          </a:xfrm>
        </p:spPr>
        <p:txBody>
          <a:bodyPr>
            <a:normAutofit fontScale="90000"/>
          </a:bodyPr>
          <a:lstStyle/>
          <a:p>
            <a:r>
              <a:rPr lang="bg-BG" sz="3200" i="1"/>
              <a:t>Субсидии от РЕПУБЛИКАНСКИ бюджет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48006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Планирани постъпления             </a:t>
            </a:r>
            <a:r>
              <a:rPr lang="en-US" sz="2400" dirty="0">
                <a:solidFill>
                  <a:srgbClr val="FFFF00"/>
                </a:solidFill>
              </a:rPr>
              <a:t>  </a:t>
            </a:r>
            <a:r>
              <a:rPr lang="bg-BG" sz="2400" dirty="0">
                <a:solidFill>
                  <a:srgbClr val="FFFF00"/>
                </a:solidFill>
              </a:rPr>
              <a:t>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10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074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869 </a:t>
            </a:r>
            <a:r>
              <a:rPr lang="bg-BG" sz="2400" b="1" dirty="0">
                <a:solidFill>
                  <a:srgbClr val="FFC000"/>
                </a:solidFill>
              </a:rPr>
              <a:t>лв. </a:t>
            </a:r>
            <a:endParaRPr lang="en-US" sz="2400" b="1" dirty="0">
              <a:solidFill>
                <a:srgbClr val="FFC00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в  т.ч.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Обща допълваща субсидия           </a:t>
            </a:r>
            <a:r>
              <a:rPr lang="bg-BG" sz="2400" b="1" dirty="0" smtClean="0">
                <a:solidFill>
                  <a:srgbClr val="FFC000"/>
                </a:solidFill>
              </a:rPr>
              <a:t>8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0</a:t>
            </a:r>
            <a:r>
              <a:rPr lang="en-US" sz="2400" b="1" dirty="0" smtClean="0">
                <a:solidFill>
                  <a:srgbClr val="FFC000"/>
                </a:solidFill>
              </a:rPr>
              <a:t>78 </a:t>
            </a:r>
            <a:r>
              <a:rPr lang="bg-BG" sz="2400" b="1" dirty="0" smtClean="0">
                <a:solidFill>
                  <a:srgbClr val="FFC000"/>
                </a:solidFill>
              </a:rPr>
              <a:t>269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Обща изравнителна субсидия         </a:t>
            </a:r>
            <a:r>
              <a:rPr lang="bg-BG" sz="2400" b="1" dirty="0" smtClean="0">
                <a:solidFill>
                  <a:srgbClr val="FFC000"/>
                </a:solidFill>
              </a:rPr>
              <a:t>831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9</a:t>
            </a:r>
            <a:r>
              <a:rPr lang="en-US" sz="2400" b="1" dirty="0" smtClean="0">
                <a:solidFill>
                  <a:srgbClr val="FFC000"/>
                </a:solidFill>
              </a:rPr>
              <a:t>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За зимно поддържане                      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254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4</a:t>
            </a:r>
            <a:r>
              <a:rPr lang="en-US" sz="2400" b="1" dirty="0" smtClean="0">
                <a:solidFill>
                  <a:srgbClr val="FFC000"/>
                </a:solidFill>
              </a:rPr>
              <a:t>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Субсидия за капиталови разходи     </a:t>
            </a:r>
            <a:r>
              <a:rPr lang="bg-BG" sz="2400" b="1" dirty="0" smtClean="0">
                <a:solidFill>
                  <a:srgbClr val="FFC000"/>
                </a:solidFill>
              </a:rPr>
              <a:t>910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3</a:t>
            </a:r>
            <a:r>
              <a:rPr lang="en-US" sz="2400" b="1" dirty="0" smtClean="0">
                <a:solidFill>
                  <a:srgbClr val="FFC000"/>
                </a:solidFill>
              </a:rPr>
              <a:t>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</p:txBody>
      </p:sp>
      <p:sp>
        <p:nvSpPr>
          <p:cNvPr id="1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020E532A-6DDF-4434-8698-02D787A2F7B6}" type="slidenum">
              <a:rPr lang="bg-BG">
                <a:latin typeface="+mn-lt"/>
              </a:rPr>
              <a:pPr defTabSz="913727">
                <a:defRPr/>
              </a:pPr>
              <a:t>7</a:t>
            </a:fld>
            <a:endParaRPr lang="bg-BG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918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219639F5-8790-4CA0-A585-0E9E1F0B7940}" type="slidenum">
              <a:rPr lang="bg-BG">
                <a:latin typeface="+mn-lt"/>
              </a:rPr>
              <a:pPr defTabSz="913727">
                <a:defRPr/>
              </a:pPr>
              <a:t>8</a:t>
            </a:fld>
            <a:endParaRPr lang="bg-BG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533400"/>
            <a:ext cx="6781800" cy="660400"/>
          </a:xfrm>
          <a:prstGeom prst="rect">
            <a:avLst/>
          </a:prstGeom>
        </p:spPr>
        <p:txBody>
          <a:bodyPr lIns="65298" tIns="32649" rIns="65298" bIns="32649">
            <a:spAutoFit/>
          </a:bodyPr>
          <a:lstStyle/>
          <a:p>
            <a:pPr algn="l">
              <a:defRPr/>
            </a:pPr>
            <a:r>
              <a:rPr lang="bg-BG" sz="3700" i="1">
                <a:latin typeface="+mj-lt"/>
              </a:rPr>
              <a:t>Държавен трансфер</a:t>
            </a:r>
            <a:endParaRPr lang="en-US" sz="3700" i="1">
              <a:latin typeface="+mj-lt"/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999872"/>
              </p:ext>
            </p:extLst>
          </p:nvPr>
        </p:nvGraphicFramePr>
        <p:xfrm>
          <a:off x="235190" y="1524000"/>
          <a:ext cx="8807210" cy="407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574" y="440663"/>
            <a:ext cx="7544026" cy="740437"/>
          </a:xfrm>
        </p:spPr>
        <p:txBody>
          <a:bodyPr/>
          <a:lstStyle/>
          <a:p>
            <a:r>
              <a:rPr lang="bg-BG" sz="3200" i="1"/>
              <a:t>Приходи от местни данъци</a:t>
            </a:r>
          </a:p>
        </p:txBody>
      </p:sp>
      <p:sp>
        <p:nvSpPr>
          <p:cNvPr id="9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CBECAD09-2165-43A4-90C8-0BA8D8A5C3D3}" type="slidenum">
              <a:rPr lang="bg-BG">
                <a:latin typeface="+mn-lt"/>
              </a:rPr>
              <a:pPr defTabSz="913727">
                <a:defRPr/>
              </a:pPr>
              <a:t>9</a:t>
            </a:fld>
            <a:endParaRPr lang="bg-BG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08578" y="1524000"/>
            <a:ext cx="8130622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3694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0729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7766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4802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Планирани постъпления         </a:t>
            </a:r>
            <a:r>
              <a:rPr lang="en-US" sz="2400" dirty="0">
                <a:solidFill>
                  <a:srgbClr val="FFFF00"/>
                </a:solidFill>
              </a:rPr>
              <a:t>   </a:t>
            </a:r>
            <a:r>
              <a:rPr lang="bg-BG" sz="2400" dirty="0">
                <a:solidFill>
                  <a:srgbClr val="FFFF00"/>
                </a:solidFill>
              </a:rPr>
              <a:t> 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752 </a:t>
            </a:r>
            <a:r>
              <a:rPr lang="en-US" sz="2400" b="1" dirty="0">
                <a:solidFill>
                  <a:srgbClr val="FFC000"/>
                </a:solidFill>
              </a:rPr>
              <a:t>1</a:t>
            </a:r>
            <a:r>
              <a:rPr lang="bg-BG" sz="2400" b="1" dirty="0">
                <a:solidFill>
                  <a:srgbClr val="FFC000"/>
                </a:solidFill>
              </a:rPr>
              <a:t>00 лв.</a:t>
            </a:r>
          </a:p>
          <a:p>
            <a:pPr marL="0" indent="0">
              <a:buNone/>
            </a:pPr>
            <a:r>
              <a:rPr lang="bg-BG" sz="2400" dirty="0">
                <a:solidFill>
                  <a:srgbClr val="FFFF00"/>
                </a:solidFill>
              </a:rPr>
              <a:t>    </a:t>
            </a:r>
            <a:r>
              <a:rPr lang="bg-BG" sz="2400" dirty="0" err="1">
                <a:solidFill>
                  <a:srgbClr val="FFFF00"/>
                </a:solidFill>
              </a:rPr>
              <a:t>в.т.ч</a:t>
            </a:r>
            <a:r>
              <a:rPr lang="bg-BG" sz="2400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Патентен данък                              </a:t>
            </a:r>
            <a:r>
              <a:rPr lang="en-US" sz="2400" dirty="0">
                <a:solidFill>
                  <a:srgbClr val="FFFF00"/>
                </a:solidFill>
              </a:rPr>
              <a:t>   </a:t>
            </a:r>
            <a:r>
              <a:rPr lang="en-US" sz="2400" b="1" dirty="0">
                <a:solidFill>
                  <a:srgbClr val="FFC000"/>
                </a:solidFill>
              </a:rPr>
              <a:t>18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en-US" sz="2400" b="1" dirty="0">
                <a:solidFill>
                  <a:srgbClr val="FFC000"/>
                </a:solidFill>
              </a:rPr>
              <a:t>1</a:t>
            </a:r>
            <a:r>
              <a:rPr lang="bg-BG" sz="2400" b="1" dirty="0">
                <a:solidFill>
                  <a:srgbClr val="FFC000"/>
                </a:solidFill>
              </a:rPr>
              <a:t>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недвижими имоти          </a:t>
            </a:r>
            <a:r>
              <a:rPr lang="en-US" sz="2400" dirty="0">
                <a:solidFill>
                  <a:srgbClr val="FFFF00"/>
                </a:solidFill>
              </a:rPr>
              <a:t>  </a:t>
            </a:r>
            <a:r>
              <a:rPr lang="bg-BG" sz="2400" dirty="0">
                <a:solidFill>
                  <a:srgbClr val="FFFF00"/>
                </a:solidFill>
              </a:rPr>
              <a:t>  </a:t>
            </a:r>
            <a:r>
              <a:rPr lang="bg-BG" sz="2400" b="1" dirty="0" smtClean="0">
                <a:solidFill>
                  <a:srgbClr val="FFC000"/>
                </a:solidFill>
              </a:rPr>
              <a:t>259</a:t>
            </a:r>
            <a:r>
              <a:rPr lang="bg-BG" sz="2400" b="1" dirty="0">
                <a:solidFill>
                  <a:srgbClr val="FFC000"/>
                </a:solidFill>
              </a:rPr>
              <a:t>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превозни средства            </a:t>
            </a:r>
            <a:r>
              <a:rPr lang="bg-BG" sz="2400" b="1" dirty="0" smtClean="0">
                <a:solidFill>
                  <a:srgbClr val="FFC000"/>
                </a:solidFill>
              </a:rPr>
              <a:t>320</a:t>
            </a:r>
            <a:r>
              <a:rPr lang="bg-BG" sz="2400" b="1" dirty="0">
                <a:solidFill>
                  <a:srgbClr val="FFC000"/>
                </a:solidFill>
              </a:rPr>
              <a:t>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придобиване имущество </a:t>
            </a:r>
            <a:r>
              <a:rPr lang="bg-BG" sz="2400" b="1" dirty="0" smtClean="0">
                <a:solidFill>
                  <a:srgbClr val="FFC000"/>
                </a:solidFill>
              </a:rPr>
              <a:t>140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en-US" sz="2400" b="1" dirty="0">
                <a:solidFill>
                  <a:srgbClr val="FFC000"/>
                </a:solidFill>
              </a:rPr>
              <a:t>0</a:t>
            </a:r>
            <a:r>
              <a:rPr lang="bg-BG" sz="2400" b="1" dirty="0">
                <a:solidFill>
                  <a:srgbClr val="FFC000"/>
                </a:solidFill>
              </a:rPr>
              <a:t>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Туристически данък                    </a:t>
            </a:r>
            <a:r>
              <a:rPr lang="en-US" sz="2400" dirty="0">
                <a:solidFill>
                  <a:srgbClr val="FFFF00"/>
                </a:solidFill>
              </a:rPr>
              <a:t>  </a:t>
            </a:r>
            <a:r>
              <a:rPr lang="bg-BG" sz="2400" dirty="0">
                <a:solidFill>
                  <a:srgbClr val="FFFF00"/>
                </a:solidFill>
              </a:rPr>
              <a:t> 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15</a:t>
            </a:r>
            <a:r>
              <a:rPr lang="bg-BG" sz="2400" b="1" dirty="0">
                <a:solidFill>
                  <a:srgbClr val="FFC000"/>
                </a:solidFill>
              </a:rPr>
              <a:t> 000 лв.</a:t>
            </a:r>
          </a:p>
          <a:p>
            <a:pPr marL="0" indent="0">
              <a:buNone/>
            </a:pPr>
            <a:endParaRPr lang="bg-BG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blinds dir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321&quot;/&gt;&lt;/object&gt;&lt;object type=&quot;3&quot; unique_id=&quot;10007&quot;&gt;&lt;property id=&quot;20148&quot; value=&quot;5&quot;/&gt;&lt;property id=&quot;20300&quot; value=&quot;Slide 5&quot;/&gt;&lt;property id=&quot;20307&quot; value=&quot;264&quot;/&gt;&lt;/object&gt;&lt;object type=&quot;3&quot; unique_id=&quot;10008&quot;&gt;&lt;property id=&quot;20148&quot; value=&quot;5&quot;/&gt;&lt;property id=&quot;20300&quot; value=&quot;Slide 6&quot;/&gt;&lt;property id=&quot;20307&quot; value=&quot;315&quot;/&gt;&lt;/object&gt;&lt;object type=&quot;3&quot; unique_id=&quot;10012&quot;&gt;&lt;property id=&quot;20148&quot; value=&quot;5&quot;/&gt;&lt;property id=&quot;20300&quot; value=&quot;Slide 17&quot;/&gt;&lt;property id=&quot;20307&quot; value=&quot;280&quot;/&gt;&lt;/object&gt;&lt;object type=&quot;3&quot; unique_id=&quot;10016&quot;&gt;&lt;property id=&quot;20148&quot; value=&quot;5&quot;/&gt;&lt;property id=&quot;20300&quot; value=&quot;Slide 18&quot;/&gt;&lt;property id=&quot;20307&quot; value=&quot;318&quot;/&gt;&lt;/object&gt;&lt;object type=&quot;3&quot; unique_id=&quot;10017&quot;&gt;&lt;property id=&quot;20148&quot; value=&quot;5&quot;/&gt;&lt;property id=&quot;20300&quot; value=&quot;Slide 19&quot;/&gt;&lt;property id=&quot;20307&quot; value=&quot;283&quot;/&gt;&lt;/object&gt;&lt;object type=&quot;3&quot; unique_id=&quot;10029&quot;&gt;&lt;property id=&quot;20148&quot; value=&quot;5&quot;/&gt;&lt;property id=&quot;20300&quot; value=&quot;Slide 20&quot;/&gt;&lt;property id=&quot;20307&quot; value=&quot;290&quot;/&gt;&lt;/object&gt;&lt;object type=&quot;3&quot; unique_id=&quot;10035&quot;&gt;&lt;property id=&quot;20148&quot; value=&quot;5&quot;/&gt;&lt;property id=&quot;20300&quot; value=&quot;Slide 21&quot;/&gt;&lt;property id=&quot;20307&quot; value=&quot;305&quot;/&gt;&lt;/object&gt;&lt;object type=&quot;3&quot; unique_id=&quot;10058&quot;&gt;&lt;property id=&quot;20148&quot; value=&quot;5&quot;/&gt;&lt;property id=&quot;20300&quot; value=&quot;Slide 34&quot;/&gt;&lt;property id=&quot;20307&quot; value=&quot;288&quot;/&gt;&lt;/object&gt;&lt;object type=&quot;3&quot; unique_id=&quot;10059&quot;&gt;&lt;property id=&quot;20148&quot; value=&quot;5&quot;/&gt;&lt;property id=&quot;20300&quot; value=&quot;Slide 1&quot;/&gt;&lt;property id=&quot;20307&quot; value=&quot;322&quot;/&gt;&lt;/object&gt;&lt;object type=&quot;3&quot; unique_id=&quot;10060&quot;&gt;&lt;property id=&quot;20148&quot; value=&quot;5&quot;/&gt;&lt;property id=&quot;20300&quot; value=&quot;Slide 7&quot;/&gt;&lt;property id=&quot;20307&quot; value=&quot;323&quot;/&gt;&lt;/object&gt;&lt;object type=&quot;3&quot; unique_id=&quot;10061&quot;&gt;&lt;property id=&quot;20148&quot; value=&quot;5&quot;/&gt;&lt;property id=&quot;20300&quot; value=&quot;Slide 8&quot;/&gt;&lt;property id=&quot;20307&quot; value=&quot;324&quot;/&gt;&lt;/object&gt;&lt;object type=&quot;3&quot; unique_id=&quot;10062&quot;&gt;&lt;property id=&quot;20148&quot; value=&quot;5&quot;/&gt;&lt;property id=&quot;20300&quot; value=&quot;Slide 9&quot;/&gt;&lt;property id=&quot;20307&quot; value=&quot;325&quot;/&gt;&lt;/object&gt;&lt;object type=&quot;3&quot; unique_id=&quot;10063&quot;&gt;&lt;property id=&quot;20148&quot; value=&quot;5&quot;/&gt;&lt;property id=&quot;20300&quot; value=&quot;Slide 10&quot;/&gt;&lt;property id=&quot;20307&quot; value=&quot;326&quot;/&gt;&lt;/object&gt;&lt;object type=&quot;3&quot; unique_id=&quot;10064&quot;&gt;&lt;property id=&quot;20148&quot; value=&quot;5&quot;/&gt;&lt;property id=&quot;20300&quot; value=&quot;Slide 11&quot;/&gt;&lt;property id=&quot;20307&quot; value=&quot;327&quot;/&gt;&lt;/object&gt;&lt;object type=&quot;3&quot; unique_id=&quot;10065&quot;&gt;&lt;property id=&quot;20148&quot; value=&quot;5&quot;/&gt;&lt;property id=&quot;20300&quot; value=&quot;Slide 12&quot;/&gt;&lt;property id=&quot;20307&quot; value=&quot;335&quot;/&gt;&lt;/object&gt;&lt;object type=&quot;3&quot; unique_id=&quot;10066&quot;&gt;&lt;property id=&quot;20148&quot; value=&quot;5&quot;/&gt;&lt;property id=&quot;20300&quot; value=&quot;Slide 13&quot;/&gt;&lt;property id=&quot;20307&quot; value=&quot;336&quot;/&gt;&lt;/object&gt;&lt;object type=&quot;3&quot; unique_id=&quot;10067&quot;&gt;&lt;property id=&quot;20148&quot; value=&quot;5&quot;/&gt;&lt;property id=&quot;20300&quot; value=&quot;Slide 14&quot;/&gt;&lt;property id=&quot;20307&quot; value=&quot;329&quot;/&gt;&lt;/object&gt;&lt;object type=&quot;3&quot; unique_id=&quot;10068&quot;&gt;&lt;property id=&quot;20148&quot; value=&quot;5&quot;/&gt;&lt;property id=&quot;20300&quot; value=&quot;Slide 15&quot;/&gt;&lt;property id=&quot;20307&quot; value=&quot;330&quot;/&gt;&lt;/object&gt;&lt;object type=&quot;3&quot; unique_id=&quot;10069&quot;&gt;&lt;property id=&quot;20148&quot; value=&quot;5&quot;/&gt;&lt;property id=&quot;20300&quot; value=&quot;Slide 16&quot;/&gt;&lt;property id=&quot;20307&quot; value=&quot;331&quot;/&gt;&lt;/object&gt;&lt;object type=&quot;3&quot; unique_id=&quot;10070&quot;&gt;&lt;property id=&quot;20148&quot; value=&quot;5&quot;/&gt;&lt;property id=&quot;20300&quot; value=&quot;Slide 22&quot;/&gt;&lt;property id=&quot;20307&quot; value=&quot;332&quot;/&gt;&lt;/object&gt;&lt;object type=&quot;3&quot; unique_id=&quot;10071&quot;&gt;&lt;property id=&quot;20148&quot; value=&quot;5&quot;/&gt;&lt;property id=&quot;20300&quot; value=&quot;Slide 23&quot;/&gt;&lt;property id=&quot;20307&quot; value=&quot;333&quot;/&gt;&lt;/object&gt;&lt;object type=&quot;3&quot; unique_id=&quot;10072&quot;&gt;&lt;property id=&quot;20148&quot; value=&quot;5&quot;/&gt;&lt;property id=&quot;20300&quot; value=&quot;Slide 24&quot;/&gt;&lt;property id=&quot;20307&quot; value=&quot;341&quot;/&gt;&lt;/object&gt;&lt;object type=&quot;3&quot; unique_id=&quot;10073&quot;&gt;&lt;property id=&quot;20148&quot; value=&quot;5&quot;/&gt;&lt;property id=&quot;20300&quot; value=&quot;Slide 25&quot;/&gt;&lt;property id=&quot;20307&quot; value=&quot;342&quot;/&gt;&lt;/object&gt;&lt;object type=&quot;3&quot; unique_id=&quot;10074&quot;&gt;&lt;property id=&quot;20148&quot; value=&quot;5&quot;/&gt;&lt;property id=&quot;20300&quot; value=&quot;Slide 26&quot;/&gt;&lt;property id=&quot;20307&quot; value=&quot;343&quot;/&gt;&lt;/object&gt;&lt;object type=&quot;3&quot; unique_id=&quot;10075&quot;&gt;&lt;property id=&quot;20148&quot; value=&quot;5&quot;/&gt;&lt;property id=&quot;20300&quot; value=&quot;Slide 27&quot;/&gt;&lt;property id=&quot;20307&quot; value=&quot;344&quot;/&gt;&lt;/object&gt;&lt;object type=&quot;3&quot; unique_id=&quot;10076&quot;&gt;&lt;property id=&quot;20148&quot; value=&quot;5&quot;/&gt;&lt;property id=&quot;20300&quot; value=&quot;Slide 28&quot;/&gt;&lt;property id=&quot;20307&quot; value=&quot;345&quot;/&gt;&lt;/object&gt;&lt;object type=&quot;3&quot; unique_id=&quot;10077&quot;&gt;&lt;property id=&quot;20148&quot; value=&quot;5&quot;/&gt;&lt;property id=&quot;20300&quot; value=&quot;Slide 29&quot;/&gt;&lt;property id=&quot;20307&quot; value=&quot;346&quot;/&gt;&lt;/object&gt;&lt;object type=&quot;3&quot; unique_id=&quot;10078&quot;&gt;&lt;property id=&quot;20148&quot; value=&quot;5&quot;/&gt;&lt;property id=&quot;20300&quot; value=&quot;Slide 30&quot;/&gt;&lt;property id=&quot;20307&quot; value=&quot;337&quot;/&gt;&lt;/object&gt;&lt;object type=&quot;3&quot; unique_id=&quot;10079&quot;&gt;&lt;property id=&quot;20148&quot; value=&quot;5&quot;/&gt;&lt;property id=&quot;20300&quot; value=&quot;Slide 31&quot;/&gt;&lt;property id=&quot;20307&quot; value=&quot;338&quot;/&gt;&lt;/object&gt;&lt;object type=&quot;3&quot; unique_id=&quot;10080&quot;&gt;&lt;property id=&quot;20148&quot; value=&quot;5&quot;/&gt;&lt;property id=&quot;20300&quot; value=&quot;Slide 32&quot;/&gt;&lt;property id=&quot;20307&quot; value=&quot;339&quot;/&gt;&lt;/object&gt;&lt;object type=&quot;3&quot; unique_id=&quot;10081&quot;&gt;&lt;property id=&quot;20148&quot; value=&quot;5&quot;/&gt;&lt;property id=&quot;20300&quot; value=&quot;Slide 33&quot;/&gt;&lt;property id=&quot;20307&quot; value=&quot;34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Йон">
  <a:themeElements>
    <a:clrScheme name="Й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Й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Й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5834</TotalTime>
  <Words>2002</Words>
  <Application>Microsoft Office PowerPoint</Application>
  <PresentationFormat>Презентация на цял екран (4:3)</PresentationFormat>
  <Paragraphs>597</Paragraphs>
  <Slides>27</Slides>
  <Notes>5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27</vt:i4>
      </vt:variant>
    </vt:vector>
  </HeadingPairs>
  <TitlesOfParts>
    <vt:vector size="40" baseType="lpstr">
      <vt:lpstr>Arial</vt:lpstr>
      <vt:lpstr>Arial Black</vt:lpstr>
      <vt:lpstr>Arial Narrow</vt:lpstr>
      <vt:lpstr>Calibri</vt:lpstr>
      <vt:lpstr>Century</vt:lpstr>
      <vt:lpstr>Century Gothic</vt:lpstr>
      <vt:lpstr>Courier New</vt:lpstr>
      <vt:lpstr>Times New Roman</vt:lpstr>
      <vt:lpstr>Verdana</vt:lpstr>
      <vt:lpstr>Wingdings</vt:lpstr>
      <vt:lpstr>Wingdings 2</vt:lpstr>
      <vt:lpstr>Wingdings 3</vt:lpstr>
      <vt:lpstr>Йон</vt:lpstr>
      <vt:lpstr>Презентация на PowerPoint</vt:lpstr>
      <vt:lpstr>ПУБЛИЧНО ОБСЪЖДАНЕ </vt:lpstr>
      <vt:lpstr>Нормативна база – 2021 г.</vt:lpstr>
      <vt:lpstr>Приоритети на  Бюджет 2021 г. - 1</vt:lpstr>
      <vt:lpstr>Приоритети на  Бюджет 2021 г. - 2</vt:lpstr>
      <vt:lpstr>ОБЩО ПРИХОДИ OT 2019 г. – 2021 г. </vt:lpstr>
      <vt:lpstr>Субсидии от РЕПУБЛИКАНСКИ бюджет</vt:lpstr>
      <vt:lpstr>Презентация на PowerPoint</vt:lpstr>
      <vt:lpstr>Приходи от местни данъци</vt:lpstr>
      <vt:lpstr>Неданъчни приходи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Разходна част на бюджета</vt:lpstr>
      <vt:lpstr>Презентация на PowerPoint</vt:lpstr>
      <vt:lpstr>Презентация на PowerPoint</vt:lpstr>
      <vt:lpstr>Презентация на PowerPoint</vt:lpstr>
      <vt:lpstr>Разходи ЗА 2021г.</vt:lpstr>
      <vt:lpstr>СОЦИАЛНА ПРОГРАМА ЗА 2021 г.</vt:lpstr>
      <vt:lpstr>Финансиране на спортни и  културни дейности за 2021 г. </vt:lpstr>
      <vt:lpstr>ДЕЙНОСТИ ПО БЛАГОУСТРОЯВАНЕ  ЗА 2021 г.</vt:lpstr>
      <vt:lpstr>Инвестиционна програма за 2021 г.</vt:lpstr>
      <vt:lpstr>Инвестиционна програма за 2021 г.</vt:lpstr>
      <vt:lpstr>Инвестиционна програма за 2021 г.</vt:lpstr>
      <vt:lpstr>Презентация на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Gogo</dc:creator>
  <cp:lastModifiedBy>Потребител на Windows</cp:lastModifiedBy>
  <cp:revision>481</cp:revision>
  <cp:lastPrinted>2021-01-14T09:02:59Z</cp:lastPrinted>
  <dcterms:created xsi:type="dcterms:W3CDTF">1601-01-01T00:00:00Z</dcterms:created>
  <dcterms:modified xsi:type="dcterms:W3CDTF">2021-01-14T13:15:35Z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